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86" r:id="rId5"/>
    <p:sldId id="287" r:id="rId6"/>
    <p:sldId id="259" r:id="rId7"/>
    <p:sldId id="260" r:id="rId8"/>
    <p:sldId id="261" r:id="rId9"/>
    <p:sldId id="262" r:id="rId10"/>
    <p:sldId id="263" r:id="rId11"/>
    <p:sldId id="264" r:id="rId12"/>
    <p:sldId id="265" r:id="rId13"/>
    <p:sldId id="283" r:id="rId14"/>
    <p:sldId id="266" r:id="rId15"/>
    <p:sldId id="267" r:id="rId16"/>
    <p:sldId id="285" r:id="rId17"/>
    <p:sldId id="284" r:id="rId18"/>
    <p:sldId id="269" r:id="rId19"/>
    <p:sldId id="270" r:id="rId20"/>
    <p:sldId id="271" r:id="rId21"/>
    <p:sldId id="272" r:id="rId22"/>
    <p:sldId id="274" r:id="rId23"/>
    <p:sldId id="273" r:id="rId24"/>
    <p:sldId id="275" r:id="rId25"/>
    <p:sldId id="276" r:id="rId26"/>
    <p:sldId id="288" r:id="rId27"/>
    <p:sldId id="277" r:id="rId28"/>
    <p:sldId id="289" r:id="rId29"/>
    <p:sldId id="278" r:id="rId30"/>
    <p:sldId id="279" r:id="rId31"/>
    <p:sldId id="280" r:id="rId32"/>
    <p:sldId id="281" r:id="rId33"/>
    <p:sldId id="282" r:id="rId34"/>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D60093"/>
    <a:srgbClr val="CC00FF"/>
    <a:srgbClr val="FF3300"/>
    <a:srgbClr val="FF9933"/>
    <a:srgbClr val="FFCC99"/>
    <a:srgbClr val="00CC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98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C743979-E545-432D-AB40-E9E7AE037DCE}"/>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1" name="Rectangle 3">
            <a:extLst>
              <a:ext uri="{FF2B5EF4-FFF2-40B4-BE49-F238E27FC236}">
                <a16:creationId xmlns:a16="http://schemas.microsoft.com/office/drawing/2014/main" id="{DEB1D37E-8D1D-4B34-86AA-C6F04D55BD56}"/>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defRPr>
            </a:lvl1pPr>
          </a:lstStyle>
          <a:p>
            <a:pPr>
              <a:defRPr/>
            </a:pPr>
            <a:endParaRPr lang="en-US"/>
          </a:p>
        </p:txBody>
      </p:sp>
      <p:sp>
        <p:nvSpPr>
          <p:cNvPr id="49156" name="Rectangle 4">
            <a:extLst>
              <a:ext uri="{FF2B5EF4-FFF2-40B4-BE49-F238E27FC236}">
                <a16:creationId xmlns:a16="http://schemas.microsoft.com/office/drawing/2014/main" id="{005B9DBC-9342-44E5-A90F-FE66CB4182C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40886CFB-BB9B-4806-8C76-D8113DE24F8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a:extLst>
              <a:ext uri="{FF2B5EF4-FFF2-40B4-BE49-F238E27FC236}">
                <a16:creationId xmlns:a16="http://schemas.microsoft.com/office/drawing/2014/main" id="{3C19A326-57F6-4C13-A073-AA4BE14E811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5" name="Rectangle 7">
            <a:extLst>
              <a:ext uri="{FF2B5EF4-FFF2-40B4-BE49-F238E27FC236}">
                <a16:creationId xmlns:a16="http://schemas.microsoft.com/office/drawing/2014/main" id="{08B2F27A-E657-4991-87FC-E6BDE4E22C80}"/>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fld id="{5CF5F454-ECDF-4E4D-BD72-398C802607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9C2C3D6-6C66-4987-8E9B-47E6193B0DE2}"/>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0486D2-710F-48A4-960A-DA22C47C7E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18D9839-FDB5-42D3-BECA-8E6891F6D97B}"/>
              </a:ext>
            </a:extLst>
          </p:cNvPr>
          <p:cNvSpPr>
            <a:spLocks noGrp="1" noChangeArrowheads="1"/>
          </p:cNvSpPr>
          <p:nvPr>
            <p:ph type="sldNum" sz="quarter" idx="12"/>
          </p:nvPr>
        </p:nvSpPr>
        <p:spPr/>
        <p:txBody>
          <a:bodyPr/>
          <a:lstStyle>
            <a:lvl1pPr>
              <a:defRPr/>
            </a:lvl1pPr>
          </a:lstStyle>
          <a:p>
            <a:fld id="{FF3098B8-DA1D-4030-BFD1-FBC44A51BB80}" type="slidenum">
              <a:rPr lang="en-US" altLang="en-US"/>
              <a:pPr/>
              <a:t>‹#›</a:t>
            </a:fld>
            <a:endParaRPr lang="en-US" altLang="en-US"/>
          </a:p>
        </p:txBody>
      </p:sp>
    </p:spTree>
    <p:extLst>
      <p:ext uri="{BB962C8B-B14F-4D97-AF65-F5344CB8AC3E}">
        <p14:creationId xmlns:p14="http://schemas.microsoft.com/office/powerpoint/2010/main" val="364054411"/>
      </p:ext>
    </p:extLst>
  </p:cSld>
  <p:clrMapOvr>
    <a:masterClrMapping/>
  </p:clrMapOvr>
  <p:transition spd="med">
    <p:pull dir="r"/>
    <p:sndAc>
      <p:stSnd>
        <p:snd r:embed="rId1" name="chimes.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ECCD3B9-138A-4FAB-9460-1F04367A780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57926D-C380-42E7-A9D6-3CCE29EFF2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28AEB6-3027-43C3-983E-120554C42328}"/>
              </a:ext>
            </a:extLst>
          </p:cNvPr>
          <p:cNvSpPr>
            <a:spLocks noGrp="1" noChangeArrowheads="1"/>
          </p:cNvSpPr>
          <p:nvPr>
            <p:ph type="sldNum" sz="quarter" idx="12"/>
          </p:nvPr>
        </p:nvSpPr>
        <p:spPr/>
        <p:txBody>
          <a:bodyPr/>
          <a:lstStyle>
            <a:lvl1pPr>
              <a:defRPr/>
            </a:lvl1pPr>
          </a:lstStyle>
          <a:p>
            <a:fld id="{330C9741-C7E0-4743-BC1A-262B5EAC9A8C}" type="slidenum">
              <a:rPr lang="en-US" altLang="en-US"/>
              <a:pPr/>
              <a:t>‹#›</a:t>
            </a:fld>
            <a:endParaRPr lang="en-US" altLang="en-US"/>
          </a:p>
        </p:txBody>
      </p:sp>
    </p:spTree>
    <p:extLst>
      <p:ext uri="{BB962C8B-B14F-4D97-AF65-F5344CB8AC3E}">
        <p14:creationId xmlns:p14="http://schemas.microsoft.com/office/powerpoint/2010/main" val="2442987911"/>
      </p:ext>
    </p:extLst>
  </p:cSld>
  <p:clrMapOvr>
    <a:masterClrMapping/>
  </p:clrMapOvr>
  <p:transition spd="med">
    <p:pull dir="r"/>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93A7999-485A-449D-A140-3AD97735EB1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B66DFC8-E0AA-4770-927A-11B4061E731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DECBD82-1BD6-4F42-970D-B766C73E337B}"/>
              </a:ext>
            </a:extLst>
          </p:cNvPr>
          <p:cNvSpPr>
            <a:spLocks noGrp="1" noChangeArrowheads="1"/>
          </p:cNvSpPr>
          <p:nvPr>
            <p:ph type="sldNum" sz="quarter" idx="12"/>
          </p:nvPr>
        </p:nvSpPr>
        <p:spPr/>
        <p:txBody>
          <a:bodyPr/>
          <a:lstStyle>
            <a:lvl1pPr>
              <a:defRPr/>
            </a:lvl1pPr>
          </a:lstStyle>
          <a:p>
            <a:fld id="{EB20CAFC-58F1-4127-AC3C-926DE331A664}" type="slidenum">
              <a:rPr lang="en-US" altLang="en-US"/>
              <a:pPr/>
              <a:t>‹#›</a:t>
            </a:fld>
            <a:endParaRPr lang="en-US" altLang="en-US"/>
          </a:p>
        </p:txBody>
      </p:sp>
    </p:spTree>
    <p:extLst>
      <p:ext uri="{BB962C8B-B14F-4D97-AF65-F5344CB8AC3E}">
        <p14:creationId xmlns:p14="http://schemas.microsoft.com/office/powerpoint/2010/main" val="2082096923"/>
      </p:ext>
    </p:extLst>
  </p:cSld>
  <p:clrMapOvr>
    <a:masterClrMapping/>
  </p:clrMapOvr>
  <p:transition spd="med">
    <p:pull dir="r"/>
    <p:sndAc>
      <p:stSnd>
        <p:snd r:embed="rId1" name="chimes.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62FE00-F6AA-4864-8E03-DE8006310B87}"/>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5F9050F-1737-4964-927D-6FD28BB49C9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59633EC-EC96-4800-B23C-4FDB2A5AE2D2}"/>
              </a:ext>
            </a:extLst>
          </p:cNvPr>
          <p:cNvSpPr>
            <a:spLocks noGrp="1" noChangeArrowheads="1"/>
          </p:cNvSpPr>
          <p:nvPr>
            <p:ph type="sldNum" sz="quarter" idx="12"/>
          </p:nvPr>
        </p:nvSpPr>
        <p:spPr/>
        <p:txBody>
          <a:bodyPr/>
          <a:lstStyle>
            <a:lvl1pPr>
              <a:defRPr/>
            </a:lvl1pPr>
          </a:lstStyle>
          <a:p>
            <a:fld id="{B288378C-1FFC-4462-A6FE-4A550C87BA67}" type="slidenum">
              <a:rPr lang="en-US" altLang="en-US"/>
              <a:pPr/>
              <a:t>‹#›</a:t>
            </a:fld>
            <a:endParaRPr lang="en-US" altLang="en-US"/>
          </a:p>
        </p:txBody>
      </p:sp>
    </p:spTree>
    <p:extLst>
      <p:ext uri="{BB962C8B-B14F-4D97-AF65-F5344CB8AC3E}">
        <p14:creationId xmlns:p14="http://schemas.microsoft.com/office/powerpoint/2010/main" val="1653808986"/>
      </p:ext>
    </p:extLst>
  </p:cSld>
  <p:clrMapOvr>
    <a:masterClrMapping/>
  </p:clrMapOvr>
  <p:transition spd="med">
    <p:pull dir="r"/>
    <p:sndAc>
      <p:stSnd>
        <p:snd r:embed="rId1" name="chimes.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a:extLst>
              <a:ext uri="{FF2B5EF4-FFF2-40B4-BE49-F238E27FC236}">
                <a16:creationId xmlns:a16="http://schemas.microsoft.com/office/drawing/2014/main" id="{E9171A79-CEFF-4531-BFDF-6AB09CE5635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BC4A36C-D0AC-42BE-8ACB-BED53CC3995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5B328B8-F2B7-47B8-916C-3CA54D529B42}"/>
              </a:ext>
            </a:extLst>
          </p:cNvPr>
          <p:cNvSpPr>
            <a:spLocks noGrp="1" noChangeArrowheads="1"/>
          </p:cNvSpPr>
          <p:nvPr>
            <p:ph type="sldNum" sz="quarter" idx="12"/>
          </p:nvPr>
        </p:nvSpPr>
        <p:spPr/>
        <p:txBody>
          <a:bodyPr/>
          <a:lstStyle>
            <a:lvl1pPr>
              <a:defRPr/>
            </a:lvl1pPr>
          </a:lstStyle>
          <a:p>
            <a:fld id="{536419A5-B0E9-4750-BD20-5B3FB818F49E}" type="slidenum">
              <a:rPr lang="en-US" altLang="en-US"/>
              <a:pPr/>
              <a:t>‹#›</a:t>
            </a:fld>
            <a:endParaRPr lang="en-US" altLang="en-US"/>
          </a:p>
        </p:txBody>
      </p:sp>
    </p:spTree>
    <p:extLst>
      <p:ext uri="{BB962C8B-B14F-4D97-AF65-F5344CB8AC3E}">
        <p14:creationId xmlns:p14="http://schemas.microsoft.com/office/powerpoint/2010/main" val="2419152687"/>
      </p:ext>
    </p:extLst>
  </p:cSld>
  <p:clrMapOvr>
    <a:masterClrMapping/>
  </p:clrMapOvr>
  <p:transition spd="med">
    <p:pull dir="r"/>
    <p:sndAc>
      <p:stSnd>
        <p:snd r:embed="rId1" name="chimes.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2077A19-2A74-42E7-AEFF-0F2FAD43E58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80F334-592A-451F-8209-F1E910B2BB8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B9B608C-0558-4457-849F-1EFCE78CD792}"/>
              </a:ext>
            </a:extLst>
          </p:cNvPr>
          <p:cNvSpPr>
            <a:spLocks noGrp="1" noChangeArrowheads="1"/>
          </p:cNvSpPr>
          <p:nvPr>
            <p:ph type="sldNum" sz="quarter" idx="12"/>
          </p:nvPr>
        </p:nvSpPr>
        <p:spPr/>
        <p:txBody>
          <a:bodyPr/>
          <a:lstStyle>
            <a:lvl1pPr>
              <a:defRPr/>
            </a:lvl1pPr>
          </a:lstStyle>
          <a:p>
            <a:fld id="{1597AC44-8081-4AEB-AF67-DA2CA601453B}" type="slidenum">
              <a:rPr lang="en-US" altLang="en-US"/>
              <a:pPr/>
              <a:t>‹#›</a:t>
            </a:fld>
            <a:endParaRPr lang="en-US" altLang="en-US"/>
          </a:p>
        </p:txBody>
      </p:sp>
    </p:spTree>
    <p:extLst>
      <p:ext uri="{BB962C8B-B14F-4D97-AF65-F5344CB8AC3E}">
        <p14:creationId xmlns:p14="http://schemas.microsoft.com/office/powerpoint/2010/main" val="4094939423"/>
      </p:ext>
    </p:extLst>
  </p:cSld>
  <p:clrMapOvr>
    <a:masterClrMapping/>
  </p:clrMapOvr>
  <p:transition spd="med">
    <p:pull dir="r"/>
    <p:sndAc>
      <p:stSnd>
        <p:snd r:embed="rId1" name="chimes.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0586B60-6890-4024-8E6B-023B501835E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87D3B75-F5EF-4EF6-9F3F-2A7AAF23EBB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C3CEBA7-FCBF-4510-9567-B0453AAD2408}"/>
              </a:ext>
            </a:extLst>
          </p:cNvPr>
          <p:cNvSpPr>
            <a:spLocks noGrp="1" noChangeArrowheads="1"/>
          </p:cNvSpPr>
          <p:nvPr>
            <p:ph type="sldNum" sz="quarter" idx="12"/>
          </p:nvPr>
        </p:nvSpPr>
        <p:spPr/>
        <p:txBody>
          <a:bodyPr/>
          <a:lstStyle>
            <a:lvl1pPr>
              <a:defRPr/>
            </a:lvl1pPr>
          </a:lstStyle>
          <a:p>
            <a:fld id="{F7E77090-FED4-4AC7-B003-9408A34126CA}" type="slidenum">
              <a:rPr lang="en-US" altLang="en-US"/>
              <a:pPr/>
              <a:t>‹#›</a:t>
            </a:fld>
            <a:endParaRPr lang="en-US" altLang="en-US"/>
          </a:p>
        </p:txBody>
      </p:sp>
    </p:spTree>
    <p:extLst>
      <p:ext uri="{BB962C8B-B14F-4D97-AF65-F5344CB8AC3E}">
        <p14:creationId xmlns:p14="http://schemas.microsoft.com/office/powerpoint/2010/main" val="2136776014"/>
      </p:ext>
    </p:extLst>
  </p:cSld>
  <p:clrMapOvr>
    <a:masterClrMapping/>
  </p:clrMapOvr>
  <p:transition spd="med">
    <p:pull dir="r"/>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C33B9-AA93-4850-862F-1710066D8C6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BC814D6-CF90-47C0-A5A8-12B6D220A30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6829290-BD64-49D8-A201-D3AEB6C1C97C}"/>
              </a:ext>
            </a:extLst>
          </p:cNvPr>
          <p:cNvSpPr>
            <a:spLocks noGrp="1" noChangeArrowheads="1"/>
          </p:cNvSpPr>
          <p:nvPr>
            <p:ph type="sldNum" sz="quarter" idx="12"/>
          </p:nvPr>
        </p:nvSpPr>
        <p:spPr/>
        <p:txBody>
          <a:bodyPr/>
          <a:lstStyle>
            <a:lvl1pPr>
              <a:defRPr/>
            </a:lvl1pPr>
          </a:lstStyle>
          <a:p>
            <a:fld id="{7AAF5871-EA7E-4EC7-99D9-6FF0D28BF682}" type="slidenum">
              <a:rPr lang="en-US" altLang="en-US"/>
              <a:pPr/>
              <a:t>‹#›</a:t>
            </a:fld>
            <a:endParaRPr lang="en-US" altLang="en-US"/>
          </a:p>
        </p:txBody>
      </p:sp>
    </p:spTree>
    <p:extLst>
      <p:ext uri="{BB962C8B-B14F-4D97-AF65-F5344CB8AC3E}">
        <p14:creationId xmlns:p14="http://schemas.microsoft.com/office/powerpoint/2010/main" val="3827599781"/>
      </p:ext>
    </p:extLst>
  </p:cSld>
  <p:clrMapOvr>
    <a:masterClrMapping/>
  </p:clrMapOvr>
  <p:transition spd="med">
    <p:pull dir="r"/>
    <p:sndAc>
      <p:stSnd>
        <p:snd r:embed="rId1" name="chimes.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3878CCC-CF3F-4F7F-A3AB-DA8EDAE8B450}"/>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E4AB3D4-305C-4BE5-AB2F-14DB5833C05D}"/>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E8BE061-7358-4EA5-B8BA-FB9C30465517}"/>
              </a:ext>
            </a:extLst>
          </p:cNvPr>
          <p:cNvSpPr>
            <a:spLocks noGrp="1" noChangeArrowheads="1"/>
          </p:cNvSpPr>
          <p:nvPr>
            <p:ph type="sldNum" sz="quarter" idx="12"/>
          </p:nvPr>
        </p:nvSpPr>
        <p:spPr/>
        <p:txBody>
          <a:bodyPr/>
          <a:lstStyle>
            <a:lvl1pPr>
              <a:defRPr/>
            </a:lvl1pPr>
          </a:lstStyle>
          <a:p>
            <a:fld id="{39BE3849-7803-45EF-BDFC-666931A07B27}" type="slidenum">
              <a:rPr lang="en-US" altLang="en-US"/>
              <a:pPr/>
              <a:t>‹#›</a:t>
            </a:fld>
            <a:endParaRPr lang="en-US" altLang="en-US"/>
          </a:p>
        </p:txBody>
      </p:sp>
    </p:spTree>
    <p:extLst>
      <p:ext uri="{BB962C8B-B14F-4D97-AF65-F5344CB8AC3E}">
        <p14:creationId xmlns:p14="http://schemas.microsoft.com/office/powerpoint/2010/main" val="4195073149"/>
      </p:ext>
    </p:extLst>
  </p:cSld>
  <p:clrMapOvr>
    <a:masterClrMapping/>
  </p:clrMapOvr>
  <p:transition spd="med">
    <p:pull dir="r"/>
    <p:sndAc>
      <p:stSnd>
        <p:snd r:embed="rId1" name="chimes.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32802DD-6566-4195-BC9C-0FED22BE0ADE}"/>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C066053-7653-44B2-9E95-146D496FADD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C4DCB77-F52D-4748-8B6B-3949358582E6}"/>
              </a:ext>
            </a:extLst>
          </p:cNvPr>
          <p:cNvSpPr>
            <a:spLocks noGrp="1" noChangeArrowheads="1"/>
          </p:cNvSpPr>
          <p:nvPr>
            <p:ph type="sldNum" sz="quarter" idx="12"/>
          </p:nvPr>
        </p:nvSpPr>
        <p:spPr/>
        <p:txBody>
          <a:bodyPr/>
          <a:lstStyle>
            <a:lvl1pPr>
              <a:defRPr/>
            </a:lvl1pPr>
          </a:lstStyle>
          <a:p>
            <a:fld id="{4DC1C7BD-59F2-4B14-9284-38E649F34550}" type="slidenum">
              <a:rPr lang="en-US" altLang="en-US"/>
              <a:pPr/>
              <a:t>‹#›</a:t>
            </a:fld>
            <a:endParaRPr lang="en-US" altLang="en-US"/>
          </a:p>
        </p:txBody>
      </p:sp>
    </p:spTree>
    <p:extLst>
      <p:ext uri="{BB962C8B-B14F-4D97-AF65-F5344CB8AC3E}">
        <p14:creationId xmlns:p14="http://schemas.microsoft.com/office/powerpoint/2010/main" val="2686955977"/>
      </p:ext>
    </p:extLst>
  </p:cSld>
  <p:clrMapOvr>
    <a:masterClrMapping/>
  </p:clrMapOvr>
  <p:transition spd="med">
    <p:pull dir="r"/>
    <p:sndAc>
      <p:stSnd>
        <p:snd r:embed="rId1" name="chimes.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BD4313-02AC-45A7-91F2-3AF200698623}"/>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0DFF362-4F38-42B4-BDA5-0850AEC19607}"/>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6F1CCD7-9125-4317-82DE-18B52C716FF9}"/>
              </a:ext>
            </a:extLst>
          </p:cNvPr>
          <p:cNvSpPr>
            <a:spLocks noGrp="1" noChangeArrowheads="1"/>
          </p:cNvSpPr>
          <p:nvPr>
            <p:ph type="sldNum" sz="quarter" idx="12"/>
          </p:nvPr>
        </p:nvSpPr>
        <p:spPr/>
        <p:txBody>
          <a:bodyPr/>
          <a:lstStyle>
            <a:lvl1pPr>
              <a:defRPr/>
            </a:lvl1pPr>
          </a:lstStyle>
          <a:p>
            <a:fld id="{0AA7F561-5DE4-4277-8D11-707FA758C21E}" type="slidenum">
              <a:rPr lang="en-US" altLang="en-US"/>
              <a:pPr/>
              <a:t>‹#›</a:t>
            </a:fld>
            <a:endParaRPr lang="en-US" altLang="en-US"/>
          </a:p>
        </p:txBody>
      </p:sp>
    </p:spTree>
    <p:extLst>
      <p:ext uri="{BB962C8B-B14F-4D97-AF65-F5344CB8AC3E}">
        <p14:creationId xmlns:p14="http://schemas.microsoft.com/office/powerpoint/2010/main" val="251507040"/>
      </p:ext>
    </p:extLst>
  </p:cSld>
  <p:clrMapOvr>
    <a:masterClrMapping/>
  </p:clrMapOvr>
  <p:transition spd="med">
    <p:pull dir="r"/>
    <p:sndAc>
      <p:stSnd>
        <p:snd r:embed="rId1" name="chimes.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AC5D211-5706-470C-B401-2ECE31C45DE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4649DEF-C5F2-4617-910E-0CFCC0AE4BA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E2E704-BFA9-42A2-827B-AEC17E342D6E}"/>
              </a:ext>
            </a:extLst>
          </p:cNvPr>
          <p:cNvSpPr>
            <a:spLocks noGrp="1" noChangeArrowheads="1"/>
          </p:cNvSpPr>
          <p:nvPr>
            <p:ph type="sldNum" sz="quarter" idx="12"/>
          </p:nvPr>
        </p:nvSpPr>
        <p:spPr/>
        <p:txBody>
          <a:bodyPr/>
          <a:lstStyle>
            <a:lvl1pPr>
              <a:defRPr/>
            </a:lvl1pPr>
          </a:lstStyle>
          <a:p>
            <a:fld id="{6B430094-650C-4D82-AFB0-AD146D2572F5}" type="slidenum">
              <a:rPr lang="en-US" altLang="en-US"/>
              <a:pPr/>
              <a:t>‹#›</a:t>
            </a:fld>
            <a:endParaRPr lang="en-US" altLang="en-US"/>
          </a:p>
        </p:txBody>
      </p:sp>
    </p:spTree>
    <p:extLst>
      <p:ext uri="{BB962C8B-B14F-4D97-AF65-F5344CB8AC3E}">
        <p14:creationId xmlns:p14="http://schemas.microsoft.com/office/powerpoint/2010/main" val="2918623152"/>
      </p:ext>
    </p:extLst>
  </p:cSld>
  <p:clrMapOvr>
    <a:masterClrMapping/>
  </p:clrMapOvr>
  <p:transition spd="med">
    <p:pull dir="r"/>
    <p:sndAc>
      <p:stSnd>
        <p:snd r:embed="rId1" name="chimes.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1D4BF11-BD93-436D-8672-5899B4D2F413}"/>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6FFF1487-7E3D-4F10-A19D-64111F1F8B7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103D661-CCB9-412D-962D-89CF0D557D44}"/>
              </a:ext>
            </a:extLst>
          </p:cNvPr>
          <p:cNvSpPr>
            <a:spLocks noGrp="1" noChangeArrowheads="1"/>
          </p:cNvSpPr>
          <p:nvPr>
            <p:ph type="sldNum" sz="quarter" idx="12"/>
          </p:nvPr>
        </p:nvSpPr>
        <p:spPr/>
        <p:txBody>
          <a:bodyPr/>
          <a:lstStyle>
            <a:lvl1pPr>
              <a:defRPr/>
            </a:lvl1pPr>
          </a:lstStyle>
          <a:p>
            <a:fld id="{E3168F06-F2D6-4615-8456-5DD33376C90F}" type="slidenum">
              <a:rPr lang="en-US" altLang="en-US"/>
              <a:pPr/>
              <a:t>‹#›</a:t>
            </a:fld>
            <a:endParaRPr lang="en-US" altLang="en-US"/>
          </a:p>
        </p:txBody>
      </p:sp>
    </p:spTree>
    <p:extLst>
      <p:ext uri="{BB962C8B-B14F-4D97-AF65-F5344CB8AC3E}">
        <p14:creationId xmlns:p14="http://schemas.microsoft.com/office/powerpoint/2010/main" val="239479370"/>
      </p:ext>
    </p:extLst>
  </p:cSld>
  <p:clrMapOvr>
    <a:masterClrMapping/>
  </p:clrMapOvr>
  <p:transition spd="med">
    <p:pull dir="r"/>
    <p:sndAc>
      <p:stSnd>
        <p:snd r:embed="rId1" name="chimes.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5E56A2C-47A8-4C2B-9D6C-6F412C3D2B3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8DEF2D4-2AFF-4964-9FF1-4EF167F769C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409A6E9-92C9-4F63-8F35-B1A219BDE4C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400">
                <a:latin typeface="Times New Roman"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D9F27733-57AF-4755-8788-4DA9DD709BB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Times New Roman"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9BF23D99-946C-4199-8BE6-24CA31ECA909}"/>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400"/>
            </a:lvl1pPr>
          </a:lstStyle>
          <a:p>
            <a:fld id="{E69AD3B3-E90F-42EA-B84B-FAC00BF0617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ransition spd="med">
    <p:pull dir="r"/>
    <p:sndAc>
      <p:stSnd>
        <p:snd r:embed="rId15" name="chimes.wav"/>
      </p:stSnd>
    </p:sndAc>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ea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bin"/><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audio" Target="../media/audio1.bin"/><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5362" name="WordArt 2">
            <a:extLst>
              <a:ext uri="{FF2B5EF4-FFF2-40B4-BE49-F238E27FC236}">
                <a16:creationId xmlns:a16="http://schemas.microsoft.com/office/drawing/2014/main" id="{4BAE3362-76E4-42DD-9969-D00ED8B30ED0}"/>
              </a:ext>
            </a:extLst>
          </p:cNvPr>
          <p:cNvSpPr>
            <a:spLocks noChangeArrowheads="1" noChangeShapeType="1" noTextEdit="1"/>
          </p:cNvSpPr>
          <p:nvPr/>
        </p:nvSpPr>
        <p:spPr bwMode="auto">
          <a:xfrm>
            <a:off x="1524000" y="1447800"/>
            <a:ext cx="6477000" cy="3214688"/>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4997"/>
                    </a:srgbClr>
                  </a:outerShdw>
                </a:effectLst>
                <a:latin typeface="Arial Black" panose="020B0A04020102020204" pitchFamily="34" charset="0"/>
              </a:rPr>
              <a:t>Ancient India</a:t>
            </a:r>
          </a:p>
        </p:txBody>
      </p:sp>
      <p:sp>
        <p:nvSpPr>
          <p:cNvPr id="15363" name="AutoShape 3">
            <a:hlinkClick r:id="" action="ppaction://hlinkshowjump?jump=nextslide" highlightClick="1"/>
            <a:extLst>
              <a:ext uri="{FF2B5EF4-FFF2-40B4-BE49-F238E27FC236}">
                <a16:creationId xmlns:a16="http://schemas.microsoft.com/office/drawing/2014/main" id="{431E86F7-D0FE-47AB-A891-AE9D3539F5EF}"/>
              </a:ext>
            </a:extLst>
          </p:cNvPr>
          <p:cNvSpPr>
            <a:spLocks noChangeArrowheads="1"/>
          </p:cNvSpPr>
          <p:nvPr/>
        </p:nvSpPr>
        <p:spPr bwMode="auto">
          <a:xfrm>
            <a:off x="8305800" y="6096000"/>
            <a:ext cx="5334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FCE76F13-3755-4F2F-B1FB-31E418837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3152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a:extLst>
              <a:ext uri="{FF2B5EF4-FFF2-40B4-BE49-F238E27FC236}">
                <a16:creationId xmlns:a16="http://schemas.microsoft.com/office/drawing/2014/main" id="{51E5577F-F7E8-49A8-A262-1117BA2D0D6E}"/>
              </a:ext>
            </a:extLst>
          </p:cNvPr>
          <p:cNvSpPr txBox="1">
            <a:spLocks noChangeArrowheads="1"/>
          </p:cNvSpPr>
          <p:nvPr/>
        </p:nvSpPr>
        <p:spPr bwMode="auto">
          <a:xfrm>
            <a:off x="838200" y="54864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Here is a reconstruction of what the entrance to Mohenjo Daro might have looked like. </a:t>
            </a:r>
          </a:p>
        </p:txBody>
      </p:sp>
      <p:sp>
        <p:nvSpPr>
          <p:cNvPr id="24580" name="AutoShape 4">
            <a:hlinkClick r:id="" action="ppaction://hlinkshowjump?jump=nextslide" highlightClick="1"/>
            <a:extLst>
              <a:ext uri="{FF2B5EF4-FFF2-40B4-BE49-F238E27FC236}">
                <a16:creationId xmlns:a16="http://schemas.microsoft.com/office/drawing/2014/main" id="{7B32F441-34F1-4529-862F-9EFCC37C825F}"/>
              </a:ext>
            </a:extLst>
          </p:cNvPr>
          <p:cNvSpPr>
            <a:spLocks noChangeArrowheads="1"/>
          </p:cNvSpPr>
          <p:nvPr/>
        </p:nvSpPr>
        <p:spPr bwMode="auto">
          <a:xfrm>
            <a:off x="7848600" y="60198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4581" name="AutoShape 5">
            <a:hlinkClick r:id="" action="ppaction://hlinkshowjump?jump=previousslide" highlightClick="1"/>
            <a:extLst>
              <a:ext uri="{FF2B5EF4-FFF2-40B4-BE49-F238E27FC236}">
                <a16:creationId xmlns:a16="http://schemas.microsoft.com/office/drawing/2014/main" id="{6F1D4596-2A87-4AC5-9144-D7C0010FE19E}"/>
              </a:ext>
            </a:extLst>
          </p:cNvPr>
          <p:cNvSpPr>
            <a:spLocks noChangeArrowheads="1"/>
          </p:cNvSpPr>
          <p:nvPr/>
        </p:nvSpPr>
        <p:spPr bwMode="auto">
          <a:xfrm>
            <a:off x="6248400" y="60198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5AEEDA7-7B75-4E05-A004-6E4E40B26C87}"/>
              </a:ext>
            </a:extLst>
          </p:cNvPr>
          <p:cNvSpPr>
            <a:spLocks noGrp="1" noChangeArrowheads="1"/>
          </p:cNvSpPr>
          <p:nvPr>
            <p:ph type="title"/>
          </p:nvPr>
        </p:nvSpPr>
        <p:spPr>
          <a:xfrm flipH="1">
            <a:off x="6629400" y="914400"/>
            <a:ext cx="76200" cy="76200"/>
          </a:xfrm>
        </p:spPr>
        <p:txBody>
          <a:bodyPr/>
          <a:lstStyle/>
          <a:p>
            <a:pPr eaLnBrk="1" hangingPunct="1"/>
            <a:endParaRPr lang="en-US" altLang="en-US">
              <a:solidFill>
                <a:srgbClr val="660033"/>
              </a:solidFill>
            </a:endParaRPr>
          </a:p>
        </p:txBody>
      </p:sp>
      <p:sp>
        <p:nvSpPr>
          <p:cNvPr id="25603" name="Rectangle 3">
            <a:extLst>
              <a:ext uri="{FF2B5EF4-FFF2-40B4-BE49-F238E27FC236}">
                <a16:creationId xmlns:a16="http://schemas.microsoft.com/office/drawing/2014/main" id="{2BA8F43C-C37D-473C-AA19-F1F0611F8FCE}"/>
              </a:ext>
            </a:extLst>
          </p:cNvPr>
          <p:cNvSpPr>
            <a:spLocks noGrp="1" noChangeArrowheads="1"/>
          </p:cNvSpPr>
          <p:nvPr>
            <p:ph type="body" sz="half" idx="1"/>
          </p:nvPr>
        </p:nvSpPr>
        <p:spPr>
          <a:xfrm>
            <a:off x="1143000" y="1828800"/>
            <a:ext cx="7391400" cy="4114800"/>
          </a:xfrm>
          <a:solidFill>
            <a:srgbClr val="FFCC99"/>
          </a:solidFill>
        </p:spPr>
        <p:txBody>
          <a:bodyPr/>
          <a:lstStyle/>
          <a:p>
            <a:pPr eaLnBrk="1" hangingPunct="1">
              <a:lnSpc>
                <a:spcPct val="90000"/>
              </a:lnSpc>
            </a:pPr>
            <a:r>
              <a:rPr lang="en-US" altLang="en-US" sz="2800">
                <a:solidFill>
                  <a:srgbClr val="993300"/>
                </a:solidFill>
              </a:rPr>
              <a:t>Around 1500 BCE, a group of nomadic warrior-herders crossed the narrow </a:t>
            </a:r>
            <a:r>
              <a:rPr lang="en-US" altLang="en-US" sz="2800" b="1">
                <a:solidFill>
                  <a:srgbClr val="FF0000"/>
                </a:solidFill>
              </a:rPr>
              <a:t>Khyber Pass </a:t>
            </a:r>
            <a:r>
              <a:rPr lang="en-US" altLang="en-US" sz="2800">
                <a:solidFill>
                  <a:srgbClr val="993300"/>
                </a:solidFill>
              </a:rPr>
              <a:t>in the Hindu Kush Mountains and invaded the Indus Valley culture. These people, the </a:t>
            </a:r>
            <a:r>
              <a:rPr lang="en-US" altLang="en-US" sz="2800" b="1">
                <a:solidFill>
                  <a:srgbClr val="FF0000"/>
                </a:solidFill>
              </a:rPr>
              <a:t>Aryans</a:t>
            </a:r>
            <a:r>
              <a:rPr lang="en-US" altLang="en-US" sz="2800">
                <a:solidFill>
                  <a:srgbClr val="993300"/>
                </a:solidFill>
              </a:rPr>
              <a:t>, came from Eastern Europe between the Black Sea and Caspian Sea, probably looking for pastures for their animals.  Flooding and earthquakes had weakened the Indus Valley culture and they were unable to withstand the newcomers. </a:t>
            </a:r>
          </a:p>
        </p:txBody>
      </p:sp>
      <p:sp>
        <p:nvSpPr>
          <p:cNvPr id="25604" name="AutoShape 8">
            <a:hlinkClick r:id="" action="ppaction://hlinkshowjump?jump=nextslide" highlightClick="1"/>
            <a:extLst>
              <a:ext uri="{FF2B5EF4-FFF2-40B4-BE49-F238E27FC236}">
                <a16:creationId xmlns:a16="http://schemas.microsoft.com/office/drawing/2014/main" id="{B0C9ACE6-A21B-479F-A97F-6477F19EB809}"/>
              </a:ext>
            </a:extLst>
          </p:cNvPr>
          <p:cNvSpPr>
            <a:spLocks noChangeArrowheads="1"/>
          </p:cNvSpPr>
          <p:nvPr/>
        </p:nvSpPr>
        <p:spPr bwMode="auto">
          <a:xfrm>
            <a:off x="7848600" y="6324600"/>
            <a:ext cx="9906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5" name="AutoShape 10">
            <a:hlinkClick r:id="" action="ppaction://hlinkshowjump?jump=previousslide" highlightClick="1"/>
            <a:extLst>
              <a:ext uri="{FF2B5EF4-FFF2-40B4-BE49-F238E27FC236}">
                <a16:creationId xmlns:a16="http://schemas.microsoft.com/office/drawing/2014/main" id="{01E32E33-CC6A-4BB3-BAC7-506DCF711E26}"/>
              </a:ext>
            </a:extLst>
          </p:cNvPr>
          <p:cNvSpPr>
            <a:spLocks noChangeArrowheads="1"/>
          </p:cNvSpPr>
          <p:nvPr/>
        </p:nvSpPr>
        <p:spPr bwMode="auto">
          <a:xfrm>
            <a:off x="685800" y="6248400"/>
            <a:ext cx="1066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6" name="WordArt 11">
            <a:extLst>
              <a:ext uri="{FF2B5EF4-FFF2-40B4-BE49-F238E27FC236}">
                <a16:creationId xmlns:a16="http://schemas.microsoft.com/office/drawing/2014/main" id="{C3A7BAC0-2B90-48B5-BACD-251B439DEE35}"/>
              </a:ext>
            </a:extLst>
          </p:cNvPr>
          <p:cNvSpPr>
            <a:spLocks noChangeArrowheads="1" noChangeShapeType="1" noTextEdit="1"/>
          </p:cNvSpPr>
          <p:nvPr/>
        </p:nvSpPr>
        <p:spPr bwMode="auto">
          <a:xfrm>
            <a:off x="3048000" y="533400"/>
            <a:ext cx="3695700" cy="647700"/>
          </a:xfrm>
          <a:prstGeom prst="rect">
            <a:avLst/>
          </a:prstGeom>
        </p:spPr>
        <p:txBody>
          <a:bodyPr wrap="none" fromWordArt="1">
            <a:prstTxWarp prst="textPlain">
              <a:avLst>
                <a:gd name="adj" fmla="val 50000"/>
              </a:avLst>
            </a:prstTxWarp>
            <a:scene3d>
              <a:camera prst="legacyPerspectiveBottomRight">
                <a:rot lat="0" lon="21239991" rev="0"/>
              </a:camera>
              <a:lightRig rig="legacyHarsh3" dir="l"/>
            </a:scene3d>
            <a:sp3d extrusionH="430200" prstMaterial="legacyMatte">
              <a:extrusionClr>
                <a:srgbClr val="C0C0C0"/>
              </a:extrusionClr>
              <a:contourClr>
                <a:srgbClr val="DCEBF5"/>
              </a:contourClr>
            </a:sp3d>
          </a:bodyPr>
          <a:lstStyle/>
          <a:p>
            <a:pPr algn="ctr"/>
            <a:r>
              <a:rPr lang="en-US" sz="3600" kern="1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panose="020B0A04020102020204" pitchFamily="34" charset="0"/>
              </a:rPr>
              <a:t>Aryan Invasion</a:t>
            </a:r>
          </a:p>
        </p:txBody>
      </p:sp>
    </p:spTree>
  </p:cSld>
  <p:clrMapOvr>
    <a:masterClrMapping/>
  </p:clrMapOvr>
  <p:transition spd="med">
    <p:pull dir="r"/>
    <p:sndAc>
      <p:stSnd>
        <p:snd r:embed="rId2" name="chimes.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a:extLst>
              <a:ext uri="{FF2B5EF4-FFF2-40B4-BE49-F238E27FC236}">
                <a16:creationId xmlns:a16="http://schemas.microsoft.com/office/drawing/2014/main" id="{E8E304AD-8542-4B22-A4F8-22CAEA47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924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WordArt 6" descr="White marble">
            <a:extLst>
              <a:ext uri="{FF2B5EF4-FFF2-40B4-BE49-F238E27FC236}">
                <a16:creationId xmlns:a16="http://schemas.microsoft.com/office/drawing/2014/main" id="{1B07DCB7-58ED-4D1C-8AE1-463C7887AA47}"/>
              </a:ext>
            </a:extLst>
          </p:cNvPr>
          <p:cNvSpPr>
            <a:spLocks noChangeArrowheads="1" noChangeShapeType="1" noTextEdit="1"/>
          </p:cNvSpPr>
          <p:nvPr/>
        </p:nvSpPr>
        <p:spPr bwMode="auto">
          <a:xfrm>
            <a:off x="2438400" y="228600"/>
            <a:ext cx="4572000" cy="12954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3600" kern="10">
                <a:ln w="9525">
                  <a:round/>
                  <a:headEnd/>
                  <a:tailEnd/>
                </a:ln>
                <a:blipFill dpi="0" rotWithShape="0">
                  <a:blip r:embed="rId4"/>
                  <a:srcRect/>
                  <a:tile tx="0" ty="0" sx="100000" sy="100000" flip="none" algn="tl"/>
                </a:blipFill>
                <a:latin typeface="Arial Black" panose="020B0A04020102020204" pitchFamily="34" charset="0"/>
              </a:rPr>
              <a:t>Aryan Invasion</a:t>
            </a:r>
          </a:p>
        </p:txBody>
      </p:sp>
      <p:sp>
        <p:nvSpPr>
          <p:cNvPr id="26628" name="Line 7">
            <a:extLst>
              <a:ext uri="{FF2B5EF4-FFF2-40B4-BE49-F238E27FC236}">
                <a16:creationId xmlns:a16="http://schemas.microsoft.com/office/drawing/2014/main" id="{5EDF020C-05A1-4B3A-87C1-AB4AA55C765A}"/>
              </a:ext>
            </a:extLst>
          </p:cNvPr>
          <p:cNvSpPr>
            <a:spLocks noChangeShapeType="1"/>
          </p:cNvSpPr>
          <p:nvPr/>
        </p:nvSpPr>
        <p:spPr bwMode="auto">
          <a:xfrm>
            <a:off x="3048000" y="3886200"/>
            <a:ext cx="457200" cy="914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29" name="AutoShape 8">
            <a:hlinkClick r:id="" action="ppaction://hlinkshowjump?jump=nextslide" highlightClick="1"/>
            <a:extLst>
              <a:ext uri="{FF2B5EF4-FFF2-40B4-BE49-F238E27FC236}">
                <a16:creationId xmlns:a16="http://schemas.microsoft.com/office/drawing/2014/main" id="{35245CD8-7D29-45DF-B53D-847F62FCB076}"/>
              </a:ext>
            </a:extLst>
          </p:cNvPr>
          <p:cNvSpPr>
            <a:spLocks noChangeArrowheads="1"/>
          </p:cNvSpPr>
          <p:nvPr/>
        </p:nvSpPr>
        <p:spPr bwMode="auto">
          <a:xfrm>
            <a:off x="7924800" y="6096000"/>
            <a:ext cx="8382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0" name="AutoShape 9">
            <a:hlinkClick r:id="" action="ppaction://hlinkshowjump?jump=previousslide" highlightClick="1"/>
            <a:extLst>
              <a:ext uri="{FF2B5EF4-FFF2-40B4-BE49-F238E27FC236}">
                <a16:creationId xmlns:a16="http://schemas.microsoft.com/office/drawing/2014/main" id="{515533E4-81EF-4DC9-8192-9B6D0C894C83}"/>
              </a:ext>
            </a:extLst>
          </p:cNvPr>
          <p:cNvSpPr>
            <a:spLocks noChangeArrowheads="1"/>
          </p:cNvSpPr>
          <p:nvPr/>
        </p:nvSpPr>
        <p:spPr bwMode="auto">
          <a:xfrm>
            <a:off x="838200" y="60960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1" name="Text Box 10">
            <a:extLst>
              <a:ext uri="{FF2B5EF4-FFF2-40B4-BE49-F238E27FC236}">
                <a16:creationId xmlns:a16="http://schemas.microsoft.com/office/drawing/2014/main" id="{022D9138-01AC-4CA0-8C8F-14031579F80D}"/>
              </a:ext>
            </a:extLst>
          </p:cNvPr>
          <p:cNvSpPr txBox="1">
            <a:spLocks noChangeArrowheads="1"/>
          </p:cNvSpPr>
          <p:nvPr/>
        </p:nvSpPr>
        <p:spPr bwMode="auto">
          <a:xfrm>
            <a:off x="6172200" y="2590800"/>
            <a:ext cx="1905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solidFill>
                  <a:srgbClr val="FF3300"/>
                </a:solidFill>
              </a:rPr>
              <a:t>The route of the Aryans into India.</a:t>
            </a:r>
            <a:r>
              <a:rPr lang="en-US" altLang="en-US"/>
              <a:t> </a:t>
            </a:r>
          </a:p>
        </p:txBody>
      </p:sp>
    </p:spTree>
  </p:cSld>
  <p:clrMapOvr>
    <a:masterClrMapping/>
  </p:clrMapOvr>
  <p:transition spd="med">
    <p:pull dir="r"/>
    <p:sndAc>
      <p:stSnd>
        <p:snd r:embed="rId2"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T041446A">
            <a:hlinkClick r:id="rId3" action="ppaction://hlinksldjump"/>
            <a:extLst>
              <a:ext uri="{FF2B5EF4-FFF2-40B4-BE49-F238E27FC236}">
                <a16:creationId xmlns:a16="http://schemas.microsoft.com/office/drawing/2014/main" id="{C298D551-E024-42F5-BD8A-FC86EFDDB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629025"/>
            <a:ext cx="47148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58E2D5AA-15DA-4ECE-B746-257A94BF4534}"/>
              </a:ext>
            </a:extLst>
          </p:cNvPr>
          <p:cNvSpPr>
            <a:spLocks noGrp="1" noChangeArrowheads="1"/>
          </p:cNvSpPr>
          <p:nvPr>
            <p:ph type="body" idx="1"/>
          </p:nvPr>
        </p:nvSpPr>
        <p:spPr>
          <a:xfrm>
            <a:off x="533400" y="228600"/>
            <a:ext cx="7772400" cy="5334000"/>
          </a:xfrm>
        </p:spPr>
        <p:txBody>
          <a:bodyPr/>
          <a:lstStyle/>
          <a:p>
            <a:pPr eaLnBrk="1" hangingPunct="1"/>
            <a:r>
              <a:rPr lang="en-US" altLang="en-US" sz="2400"/>
              <a:t>The Aryans learned to use iron after their invasion of India.</a:t>
            </a:r>
          </a:p>
          <a:p>
            <a:pPr eaLnBrk="1" hangingPunct="1"/>
            <a:r>
              <a:rPr lang="en-US" altLang="en-US" sz="2400"/>
              <a:t>Iron was uses to make plows which made farming much easier.</a:t>
            </a:r>
          </a:p>
          <a:p>
            <a:pPr eaLnBrk="1" hangingPunct="1"/>
            <a:r>
              <a:rPr lang="en-US" altLang="en-US" sz="2400"/>
              <a:t>It was also use to make iron weapons which the </a:t>
            </a:r>
            <a:r>
              <a:rPr lang="en-US" altLang="en-US" sz="2400" b="1"/>
              <a:t>Aryans</a:t>
            </a:r>
            <a:r>
              <a:rPr lang="en-US" altLang="en-US" sz="2400"/>
              <a:t> used to carve out more territory in the </a:t>
            </a:r>
            <a:r>
              <a:rPr lang="en-US" altLang="en-US" sz="2400" b="1"/>
              <a:t>Ganges </a:t>
            </a:r>
            <a:r>
              <a:rPr lang="en-US" altLang="en-US" sz="2400"/>
              <a:t>River basin</a:t>
            </a:r>
          </a:p>
          <a:p>
            <a:pPr lvl="1" eaLnBrk="1" hangingPunct="1"/>
            <a:r>
              <a:rPr lang="en-US" altLang="en-US" sz="2400"/>
              <a:t>Soon cities ruled by chiefs called </a:t>
            </a:r>
            <a:r>
              <a:rPr lang="en-US" altLang="en-US" sz="2400" b="1">
                <a:solidFill>
                  <a:srgbClr val="FF0000"/>
                </a:solidFill>
              </a:rPr>
              <a:t>Rajahs</a:t>
            </a:r>
            <a:r>
              <a:rPr lang="en-US" altLang="en-US" sz="2400"/>
              <a:t> arose</a:t>
            </a:r>
          </a:p>
          <a:p>
            <a:pPr lvl="2" eaLnBrk="1" hangingPunct="1"/>
            <a:r>
              <a:rPr lang="en-US" altLang="en-US"/>
              <a:t>By 500 B.C., the </a:t>
            </a:r>
            <a:r>
              <a:rPr lang="en-US" altLang="en-US" b="1"/>
              <a:t>Aryans</a:t>
            </a:r>
            <a:r>
              <a:rPr lang="en-US" altLang="en-US"/>
              <a:t> had built a new Indian civilization</a:t>
            </a:r>
          </a:p>
        </p:txBody>
      </p:sp>
      <p:pic>
        <p:nvPicPr>
          <p:cNvPr id="27652" name="Picture 2" descr="https://encrypted-tbn3.gstatic.com/images?q=tbn:ANd9GcRjSjR9HdkzPMkntx0z7CqEfrvllqB1iKzSTemJadieKbSqOLQv8Q">
            <a:extLst>
              <a:ext uri="{FF2B5EF4-FFF2-40B4-BE49-F238E27FC236}">
                <a16:creationId xmlns:a16="http://schemas.microsoft.com/office/drawing/2014/main" id="{77C3E8F4-C17B-4F64-A748-765B99C18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4114800"/>
            <a:ext cx="37909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a:extLst>
              <a:ext uri="{FF2B5EF4-FFF2-40B4-BE49-F238E27FC236}">
                <a16:creationId xmlns:a16="http://schemas.microsoft.com/office/drawing/2014/main" id="{4352EADC-942C-472B-B19E-6FC7B77DED5A}"/>
              </a:ext>
            </a:extLst>
          </p:cNvPr>
          <p:cNvSpPr txBox="1">
            <a:spLocks noChangeArrowheads="1"/>
          </p:cNvSpPr>
          <p:nvPr/>
        </p:nvSpPr>
        <p:spPr bwMode="auto">
          <a:xfrm>
            <a:off x="1676400" y="533400"/>
            <a:ext cx="70866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800">
                <a:latin typeface="Verdana" panose="020B0604030504040204" pitchFamily="34" charset="0"/>
              </a:rPr>
              <a:t>The Aryans brought with them their own language, called </a:t>
            </a:r>
            <a:r>
              <a:rPr lang="en-US" altLang="en-US" sz="2800" b="1">
                <a:solidFill>
                  <a:srgbClr val="FF0000"/>
                </a:solidFill>
                <a:latin typeface="Verdana" panose="020B0604030504040204" pitchFamily="34" charset="0"/>
              </a:rPr>
              <a:t>Sanskrit</a:t>
            </a:r>
            <a:r>
              <a:rPr lang="en-US" altLang="en-US" sz="2800">
                <a:latin typeface="Verdana" panose="020B0604030504040204" pitchFamily="34" charset="0"/>
              </a:rPr>
              <a:t> and religious and cultural beliefs.  The Indus Valley people eventually became intermixed with the Aryan people and the two cultures together make up what is now much of the culture of modern India.  Hinduism, the major religion of India, was a mixture of Aryan and Indus Valley beliefs.  The </a:t>
            </a:r>
            <a:r>
              <a:rPr lang="en-US" altLang="en-US" sz="2800" b="1">
                <a:solidFill>
                  <a:srgbClr val="FF0000"/>
                </a:solidFill>
                <a:latin typeface="Verdana" panose="020B0604030504040204" pitchFamily="34" charset="0"/>
              </a:rPr>
              <a:t>caste system</a:t>
            </a:r>
            <a:r>
              <a:rPr lang="en-US" altLang="en-US" sz="2800">
                <a:latin typeface="Verdana" panose="020B0604030504040204" pitchFamily="34" charset="0"/>
              </a:rPr>
              <a:t>, which keeps people in strict social classes, was brought to India by the Aryans.</a:t>
            </a:r>
          </a:p>
        </p:txBody>
      </p:sp>
      <p:sp>
        <p:nvSpPr>
          <p:cNvPr id="28675" name="WordArt 7">
            <a:extLst>
              <a:ext uri="{FF2B5EF4-FFF2-40B4-BE49-F238E27FC236}">
                <a16:creationId xmlns:a16="http://schemas.microsoft.com/office/drawing/2014/main" id="{C802E8D4-43F6-4375-A3DA-E88559B25374}"/>
              </a:ext>
            </a:extLst>
          </p:cNvPr>
          <p:cNvSpPr>
            <a:spLocks noChangeArrowheads="1" noChangeShapeType="1" noTextEdit="1"/>
          </p:cNvSpPr>
          <p:nvPr/>
        </p:nvSpPr>
        <p:spPr bwMode="auto">
          <a:xfrm rot="5400000">
            <a:off x="-2211388" y="2820988"/>
            <a:ext cx="6327775" cy="1143000"/>
          </a:xfrm>
          <a:prstGeom prst="rect">
            <a:avLst/>
          </a:prstGeom>
        </p:spPr>
        <p:txBody>
          <a:bodyPr vert="wordArtVert" wrap="none" fromWordArt="1">
            <a:prstTxWarp prst="textPlain">
              <a:avLst>
                <a:gd name="adj" fmla="val 50000"/>
              </a:avLst>
            </a:prstTxWarp>
          </a:bodyPr>
          <a:lstStyle/>
          <a:p>
            <a:pPr algn="ctr" fontAlgn="auto"/>
            <a:r>
              <a:rPr lang="en-US" sz="3200" i="1" kern="10">
                <a:ln w="9525">
                  <a:solidFill>
                    <a:srgbClr val="800000"/>
                  </a:solidFill>
                  <a:round/>
                  <a:headEnd/>
                  <a:tailEnd/>
                </a:ln>
                <a:solidFill>
                  <a:srgbClr val="FF6600"/>
                </a:solidFill>
                <a:effectLst>
                  <a:outerShdw dist="35921" dir="2700000" algn="ctr" rotWithShape="0">
                    <a:srgbClr val="C0C0C0">
                      <a:alpha val="74997"/>
                    </a:srgbClr>
                  </a:outerShdw>
                </a:effectLst>
                <a:latin typeface="Arial Black" panose="020B0A04020102020204" pitchFamily="34" charset="0"/>
              </a:rPr>
              <a:t>Two Cultures Combine</a:t>
            </a:r>
          </a:p>
        </p:txBody>
      </p:sp>
      <p:sp>
        <p:nvSpPr>
          <p:cNvPr id="28676" name="AutoShape 8">
            <a:hlinkClick r:id="" action="ppaction://hlinkshowjump?jump=nextslide" highlightClick="1"/>
            <a:extLst>
              <a:ext uri="{FF2B5EF4-FFF2-40B4-BE49-F238E27FC236}">
                <a16:creationId xmlns:a16="http://schemas.microsoft.com/office/drawing/2014/main" id="{8859A197-305D-407C-BE0C-8ACEC4F31923}"/>
              </a:ext>
            </a:extLst>
          </p:cNvPr>
          <p:cNvSpPr>
            <a:spLocks noChangeArrowheads="1"/>
          </p:cNvSpPr>
          <p:nvPr/>
        </p:nvSpPr>
        <p:spPr bwMode="auto">
          <a:xfrm>
            <a:off x="7848600" y="6248400"/>
            <a:ext cx="914400" cy="3810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8677" name="AutoShape 9">
            <a:hlinkClick r:id="" action="ppaction://hlinkshowjump?jump=previousslide" highlightClick="1"/>
            <a:extLst>
              <a:ext uri="{FF2B5EF4-FFF2-40B4-BE49-F238E27FC236}">
                <a16:creationId xmlns:a16="http://schemas.microsoft.com/office/drawing/2014/main" id="{7A462E08-BD80-4555-B926-1EEAC6A6E1A7}"/>
              </a:ext>
            </a:extLst>
          </p:cNvPr>
          <p:cNvSpPr>
            <a:spLocks noChangeArrowheads="1"/>
          </p:cNvSpPr>
          <p:nvPr/>
        </p:nvSpPr>
        <p:spPr bwMode="auto">
          <a:xfrm>
            <a:off x="1905000" y="6248400"/>
            <a:ext cx="1295400" cy="3810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8B364CF5-0968-447C-8042-E6A7D1F25C5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4267200" y="609600"/>
            <a:ext cx="40830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3">
            <a:extLst>
              <a:ext uri="{FF2B5EF4-FFF2-40B4-BE49-F238E27FC236}">
                <a16:creationId xmlns:a16="http://schemas.microsoft.com/office/drawing/2014/main" id="{285E4CD5-ECD6-4F7F-BA46-86550735CA93}"/>
              </a:ext>
            </a:extLst>
          </p:cNvPr>
          <p:cNvSpPr txBox="1">
            <a:spLocks noChangeArrowheads="1"/>
          </p:cNvSpPr>
          <p:nvPr/>
        </p:nvSpPr>
        <p:spPr bwMode="auto">
          <a:xfrm>
            <a:off x="533400" y="304800"/>
            <a:ext cx="342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0000FF"/>
                </a:solidFill>
              </a:rPr>
              <a:t>Hindu Religion</a:t>
            </a:r>
          </a:p>
        </p:txBody>
      </p:sp>
      <p:sp>
        <p:nvSpPr>
          <p:cNvPr id="29700" name="Text Box 4">
            <a:extLst>
              <a:ext uri="{FF2B5EF4-FFF2-40B4-BE49-F238E27FC236}">
                <a16:creationId xmlns:a16="http://schemas.microsoft.com/office/drawing/2014/main" id="{1C99C7B7-E23B-43AD-ADE1-61F66E56EEDE}"/>
              </a:ext>
            </a:extLst>
          </p:cNvPr>
          <p:cNvSpPr txBox="1">
            <a:spLocks noChangeArrowheads="1"/>
          </p:cNvSpPr>
          <p:nvPr/>
        </p:nvSpPr>
        <p:spPr bwMode="auto">
          <a:xfrm>
            <a:off x="304800" y="990600"/>
            <a:ext cx="3352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Aryans and the Indus Valley culture eventually produced what is known today as </a:t>
            </a:r>
            <a:r>
              <a:rPr lang="en-US" altLang="en-US" sz="2400" b="1">
                <a:solidFill>
                  <a:srgbClr val="FF0000"/>
                </a:solidFill>
              </a:rPr>
              <a:t>Hinduism.</a:t>
            </a:r>
            <a:r>
              <a:rPr lang="en-US" altLang="en-US" sz="2400"/>
              <a:t>  This religion is polytheistic, which means believing in many gods.  We know about this ancient religion because of Aryan books called </a:t>
            </a:r>
            <a:r>
              <a:rPr lang="ja-JP" altLang="en-US" sz="2400" b="1">
                <a:solidFill>
                  <a:srgbClr val="FF0000"/>
                </a:solidFill>
                <a:latin typeface="Arial" panose="020B0604020202020204" pitchFamily="34" charset="0"/>
              </a:rPr>
              <a:t>“</a:t>
            </a:r>
            <a:r>
              <a:rPr lang="en-US" altLang="ja-JP" sz="2400" b="1">
                <a:solidFill>
                  <a:srgbClr val="FF0000"/>
                </a:solidFill>
              </a:rPr>
              <a:t>Vedas</a:t>
            </a:r>
            <a:r>
              <a:rPr lang="ja-JP" altLang="en-US" sz="2400" b="1">
                <a:solidFill>
                  <a:srgbClr val="FF0000"/>
                </a:solidFill>
                <a:latin typeface="Arial" panose="020B0604020202020204" pitchFamily="34" charset="0"/>
              </a:rPr>
              <a:t>”</a:t>
            </a:r>
            <a:r>
              <a:rPr lang="en-US" altLang="ja-JP" sz="2400" b="1">
                <a:solidFill>
                  <a:srgbClr val="FF0000"/>
                </a:solidFill>
              </a:rPr>
              <a:t> </a:t>
            </a:r>
            <a:r>
              <a:rPr lang="en-US" altLang="ja-JP" sz="2400"/>
              <a:t>that record the beliefs of the Aryans.  Pictured here is one of the many gods of Hinduism, Krishna. </a:t>
            </a:r>
            <a:endParaRPr lang="en-US" altLang="en-US" sz="2400"/>
          </a:p>
        </p:txBody>
      </p:sp>
      <p:sp>
        <p:nvSpPr>
          <p:cNvPr id="29701" name="AutoShape 5">
            <a:hlinkClick r:id="" action="ppaction://hlinkshowjump?jump=nextslide" highlightClick="1"/>
            <a:extLst>
              <a:ext uri="{FF2B5EF4-FFF2-40B4-BE49-F238E27FC236}">
                <a16:creationId xmlns:a16="http://schemas.microsoft.com/office/drawing/2014/main" id="{DBB96545-CF07-49B2-8152-0CB4963483FC}"/>
              </a:ext>
            </a:extLst>
          </p:cNvPr>
          <p:cNvSpPr>
            <a:spLocks noChangeArrowheads="1"/>
          </p:cNvSpPr>
          <p:nvPr/>
        </p:nvSpPr>
        <p:spPr bwMode="auto">
          <a:xfrm>
            <a:off x="8305800" y="6324600"/>
            <a:ext cx="533400" cy="3048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9702" name="AutoShape 6">
            <a:hlinkClick r:id="" action="ppaction://hlinkshowjump?jump=previousslide" highlightClick="1"/>
            <a:extLst>
              <a:ext uri="{FF2B5EF4-FFF2-40B4-BE49-F238E27FC236}">
                <a16:creationId xmlns:a16="http://schemas.microsoft.com/office/drawing/2014/main" id="{2DC2D256-68F4-4EE8-8EF8-1B05F628DB6B}"/>
              </a:ext>
            </a:extLst>
          </p:cNvPr>
          <p:cNvSpPr>
            <a:spLocks noChangeArrowheads="1"/>
          </p:cNvSpPr>
          <p:nvPr/>
        </p:nvSpPr>
        <p:spPr bwMode="auto">
          <a:xfrm>
            <a:off x="381000" y="6324600"/>
            <a:ext cx="609600" cy="3048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4073-D562-4969-BDD5-6D0F13E3D211}"/>
              </a:ext>
            </a:extLst>
          </p:cNvPr>
          <p:cNvSpPr>
            <a:spLocks noGrp="1"/>
          </p:cNvSpPr>
          <p:nvPr>
            <p:ph type="ctrTitle"/>
          </p:nvPr>
        </p:nvSpPr>
        <p:spPr>
          <a:xfrm>
            <a:off x="2286000" y="228600"/>
            <a:ext cx="6553200" cy="533400"/>
          </a:xfrm>
        </p:spPr>
        <p:txBody>
          <a:bodyPr rtlCol="0">
            <a:normAutofit fontScale="90000"/>
          </a:bodyPr>
          <a:lstStyle/>
          <a:p>
            <a:pPr eaLnBrk="1" fontAlgn="auto" hangingPunct="1">
              <a:spcAft>
                <a:spcPts val="0"/>
              </a:spcAft>
              <a:defRPr/>
            </a:pPr>
            <a:r>
              <a:rPr lang="en-US" b="1" dirty="0">
                <a:solidFill>
                  <a:schemeClr val="tx2">
                    <a:satMod val="130000"/>
                  </a:schemeClr>
                </a:solidFill>
              </a:rPr>
              <a:t>Hinduism</a:t>
            </a:r>
            <a:endParaRPr lang="en-US" dirty="0">
              <a:solidFill>
                <a:schemeClr val="tx2">
                  <a:satMod val="130000"/>
                </a:schemeClr>
              </a:solidFill>
            </a:endParaRPr>
          </a:p>
        </p:txBody>
      </p:sp>
      <p:sp>
        <p:nvSpPr>
          <p:cNvPr id="3" name="Subtitle 2">
            <a:extLst>
              <a:ext uri="{FF2B5EF4-FFF2-40B4-BE49-F238E27FC236}">
                <a16:creationId xmlns:a16="http://schemas.microsoft.com/office/drawing/2014/main" id="{AA620FBF-A448-4B36-B0A4-416631C69ECD}"/>
              </a:ext>
            </a:extLst>
          </p:cNvPr>
          <p:cNvSpPr>
            <a:spLocks noGrp="1"/>
          </p:cNvSpPr>
          <p:nvPr>
            <p:ph type="subTitle" idx="1"/>
          </p:nvPr>
        </p:nvSpPr>
        <p:spPr>
          <a:xfrm>
            <a:off x="1295400" y="914400"/>
            <a:ext cx="7543800" cy="5410200"/>
          </a:xfrm>
        </p:spPr>
        <p:txBody>
          <a:bodyPr>
            <a:normAutofit fontScale="92500" lnSpcReduction="20000"/>
          </a:bodyPr>
          <a:lstStyle/>
          <a:p>
            <a:pPr marL="26988" eaLnBrk="1" hangingPunct="1">
              <a:buFont typeface="Arial" pitchFamily="34" charset="0"/>
              <a:buNone/>
              <a:defRPr/>
            </a:pPr>
            <a:r>
              <a:rPr lang="en-US" b="1" dirty="0">
                <a:solidFill>
                  <a:srgbClr val="320E04"/>
                </a:solidFill>
              </a:rPr>
              <a:t>Hinduism</a:t>
            </a:r>
            <a:r>
              <a:rPr lang="en-US" dirty="0">
                <a:solidFill>
                  <a:srgbClr val="320E04"/>
                </a:solidFill>
              </a:rPr>
              <a:t> is derived from the Persian word </a:t>
            </a:r>
            <a:r>
              <a:rPr lang="ja-JP" altLang="en-US" dirty="0">
                <a:solidFill>
                  <a:srgbClr val="320E04"/>
                </a:solidFill>
              </a:rPr>
              <a:t>“</a:t>
            </a:r>
            <a:r>
              <a:rPr lang="en-US" altLang="ja-JP" dirty="0">
                <a:solidFill>
                  <a:srgbClr val="320E04"/>
                </a:solidFill>
              </a:rPr>
              <a:t>Hind</a:t>
            </a:r>
            <a:r>
              <a:rPr lang="ja-JP" altLang="en-US" dirty="0">
                <a:solidFill>
                  <a:srgbClr val="320E04"/>
                </a:solidFill>
              </a:rPr>
              <a:t>”</a:t>
            </a:r>
            <a:r>
              <a:rPr lang="en-US" altLang="ja-JP" dirty="0">
                <a:solidFill>
                  <a:srgbClr val="320E04"/>
                </a:solidFill>
              </a:rPr>
              <a:t> for </a:t>
            </a:r>
            <a:r>
              <a:rPr lang="ja-JP" altLang="en-US" dirty="0">
                <a:solidFill>
                  <a:srgbClr val="320E04"/>
                </a:solidFill>
              </a:rPr>
              <a:t>“</a:t>
            </a:r>
            <a:r>
              <a:rPr lang="en-US" altLang="ja-JP" dirty="0">
                <a:solidFill>
                  <a:srgbClr val="320E04"/>
                </a:solidFill>
              </a:rPr>
              <a:t>inhabitant of India</a:t>
            </a:r>
            <a:r>
              <a:rPr lang="ja-JP" altLang="en-US" dirty="0">
                <a:solidFill>
                  <a:srgbClr val="320E04"/>
                </a:solidFill>
              </a:rPr>
              <a:t>”</a:t>
            </a:r>
            <a:r>
              <a:rPr lang="en-US" altLang="ja-JP" dirty="0">
                <a:solidFill>
                  <a:srgbClr val="320E04"/>
                </a:solidFill>
              </a:rPr>
              <a:t>. </a:t>
            </a:r>
          </a:p>
          <a:p>
            <a:pPr marL="26988" eaLnBrk="1" hangingPunct="1">
              <a:buFont typeface="Arial" pitchFamily="34" charset="0"/>
              <a:buNone/>
              <a:defRPr/>
            </a:pPr>
            <a:r>
              <a:rPr lang="en-US" dirty="0">
                <a:solidFill>
                  <a:srgbClr val="320E04"/>
                </a:solidFill>
              </a:rPr>
              <a:t>It is different than Christianity and other religions because it does not have a single founder like Abraham or Jesus Christ. </a:t>
            </a:r>
          </a:p>
          <a:p>
            <a:pPr marL="26988" eaLnBrk="1" hangingPunct="1">
              <a:buFont typeface="Arial" pitchFamily="34" charset="0"/>
              <a:buNone/>
              <a:defRPr/>
            </a:pPr>
            <a:r>
              <a:rPr lang="en-US" dirty="0">
                <a:solidFill>
                  <a:srgbClr val="320E04"/>
                </a:solidFill>
              </a:rPr>
              <a:t>It grew over a period of 4,000 years. </a:t>
            </a:r>
          </a:p>
          <a:p>
            <a:pPr marL="26988" eaLnBrk="1" hangingPunct="1">
              <a:buFont typeface="Arial" pitchFamily="34" charset="0"/>
              <a:buNone/>
              <a:defRPr/>
            </a:pPr>
            <a:endParaRPr lang="en-US" dirty="0">
              <a:solidFill>
                <a:srgbClr val="320E04"/>
              </a:solidFill>
            </a:endParaRPr>
          </a:p>
          <a:p>
            <a:pPr marL="26988" eaLnBrk="1" hangingPunct="1">
              <a:defRPr/>
            </a:pPr>
            <a:r>
              <a:rPr lang="en-US" dirty="0">
                <a:solidFill>
                  <a:srgbClr val="320E04"/>
                </a:solidFill>
              </a:rPr>
              <a:t>Hinduism is composed of many different groups and has no well-defined organization. </a:t>
            </a:r>
          </a:p>
          <a:p>
            <a:pPr marL="26988" eaLnBrk="1" hangingPunct="1">
              <a:defRPr/>
            </a:pPr>
            <a:r>
              <a:rPr lang="en-US" dirty="0">
                <a:solidFill>
                  <a:srgbClr val="320E04"/>
                </a:solidFill>
              </a:rPr>
              <a:t>Its two most general features are the caste system and acceptance of the Vedas as the sacred scriptures.</a:t>
            </a:r>
          </a:p>
          <a:p>
            <a:pPr marL="26988" eaLnBrk="1" hangingPunct="1">
              <a:buFont typeface="Arial" pitchFamily="34" charset="0"/>
              <a:buNone/>
              <a:defRPr/>
            </a:pPr>
            <a:endParaRPr lang="en-US" dirty="0">
              <a:solidFill>
                <a:srgbClr val="320E04"/>
              </a:solidFill>
            </a:endParaRPr>
          </a:p>
          <a:p>
            <a:pPr marL="26988" eaLnBrk="1" hangingPunct="1">
              <a:buFont typeface="Arial" pitchFamily="34" charset="0"/>
              <a:buNone/>
              <a:defRPr/>
            </a:pPr>
            <a:endParaRPr lang="en-US" dirty="0">
              <a:solidFill>
                <a:srgbClr val="320E04"/>
              </a:solidFill>
            </a:endParaRPr>
          </a:p>
          <a:p>
            <a:pPr marL="26988" eaLnBrk="1" hangingPunct="1">
              <a:buFont typeface="Arial" pitchFamily="34" charset="0"/>
              <a:buNone/>
              <a:defRPr/>
            </a:pPr>
            <a:endParaRPr lang="en-US" dirty="0">
              <a:solidFill>
                <a:srgbClr val="320E04"/>
              </a:solidFill>
            </a:endParaRPr>
          </a:p>
        </p:txBody>
      </p:sp>
      <p:pic>
        <p:nvPicPr>
          <p:cNvPr id="30724" name="Picture 2">
            <a:extLst>
              <a:ext uri="{FF2B5EF4-FFF2-40B4-BE49-F238E27FC236}">
                <a16:creationId xmlns:a16="http://schemas.microsoft.com/office/drawing/2014/main" id="{5B00A1AC-63C4-4A28-87A3-6F1C8BC99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7C9FE0-F265-4889-A721-4A0D7BA19561}"/>
              </a:ext>
            </a:extLst>
          </p:cNvPr>
          <p:cNvSpPr>
            <a:spLocks noGrp="1" noChangeArrowheads="1"/>
          </p:cNvSpPr>
          <p:nvPr>
            <p:ph type="title"/>
          </p:nvPr>
        </p:nvSpPr>
        <p:spPr/>
        <p:txBody>
          <a:bodyPr/>
          <a:lstStyle/>
          <a:p>
            <a:pPr eaLnBrk="1" hangingPunct="1"/>
            <a:r>
              <a:rPr lang="en-US" altLang="en-US"/>
              <a:t>Hindu </a:t>
            </a:r>
            <a:r>
              <a:rPr lang="en-US" altLang="en-US" b="1">
                <a:solidFill>
                  <a:srgbClr val="FF0000"/>
                </a:solidFill>
              </a:rPr>
              <a:t>Trinity</a:t>
            </a:r>
          </a:p>
        </p:txBody>
      </p:sp>
      <p:sp>
        <p:nvSpPr>
          <p:cNvPr id="31747" name="Rectangle 4">
            <a:extLst>
              <a:ext uri="{FF2B5EF4-FFF2-40B4-BE49-F238E27FC236}">
                <a16:creationId xmlns:a16="http://schemas.microsoft.com/office/drawing/2014/main" id="{9E057BD6-C703-48C0-B807-5C8B341E630F}"/>
              </a:ext>
            </a:extLst>
          </p:cNvPr>
          <p:cNvSpPr>
            <a:spLocks noGrp="1" noChangeArrowheads="1"/>
          </p:cNvSpPr>
          <p:nvPr>
            <p:ph type="body" sz="half" idx="2"/>
          </p:nvPr>
        </p:nvSpPr>
        <p:spPr>
          <a:xfrm>
            <a:off x="4652963" y="1600200"/>
            <a:ext cx="4033837" cy="4525963"/>
          </a:xfrm>
        </p:spPr>
        <p:txBody>
          <a:bodyPr/>
          <a:lstStyle/>
          <a:p>
            <a:pPr eaLnBrk="1" hangingPunct="1"/>
            <a:r>
              <a:rPr lang="en-US" altLang="en-US" sz="2800" b="1">
                <a:solidFill>
                  <a:srgbClr val="FF0000"/>
                </a:solidFill>
              </a:rPr>
              <a:t>Brahma</a:t>
            </a:r>
            <a:r>
              <a:rPr lang="en-US" altLang="en-US" sz="2800"/>
              <a:t> - the Creator</a:t>
            </a:r>
          </a:p>
          <a:p>
            <a:pPr eaLnBrk="1" hangingPunct="1"/>
            <a:r>
              <a:rPr lang="en-US" altLang="en-US" sz="2800" b="1">
                <a:solidFill>
                  <a:srgbClr val="FF0000"/>
                </a:solidFill>
              </a:rPr>
              <a:t>Vishnu</a:t>
            </a:r>
            <a:r>
              <a:rPr lang="en-US" altLang="en-US" sz="2800"/>
              <a:t> - the Preserver</a:t>
            </a:r>
          </a:p>
          <a:p>
            <a:pPr eaLnBrk="1" hangingPunct="1"/>
            <a:r>
              <a:rPr lang="en-US" altLang="en-US" sz="2800" b="1">
                <a:solidFill>
                  <a:srgbClr val="FF0000"/>
                </a:solidFill>
              </a:rPr>
              <a:t>Shiva</a:t>
            </a:r>
            <a:r>
              <a:rPr lang="en-US" altLang="en-US" sz="2800"/>
              <a:t> - the Destroyer</a:t>
            </a:r>
          </a:p>
          <a:p>
            <a:pPr eaLnBrk="1" hangingPunct="1"/>
            <a:r>
              <a:rPr lang="en-US" altLang="en-US" sz="2800"/>
              <a:t>Three aspects/powers of the same divine being</a:t>
            </a:r>
          </a:p>
          <a:p>
            <a:pPr eaLnBrk="1" hangingPunct="1"/>
            <a:r>
              <a:rPr lang="en-US" altLang="en-US" sz="2800"/>
              <a:t>trinity</a:t>
            </a:r>
          </a:p>
        </p:txBody>
      </p:sp>
      <p:pic>
        <p:nvPicPr>
          <p:cNvPr id="31748" name="Picture 6" descr="trinity">
            <a:extLst>
              <a:ext uri="{FF2B5EF4-FFF2-40B4-BE49-F238E27FC236}">
                <a16:creationId xmlns:a16="http://schemas.microsoft.com/office/drawing/2014/main" id="{6026D69D-3551-4285-A92D-1FF30D7F5D8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63600" y="1600200"/>
            <a:ext cx="3219450" cy="4525963"/>
          </a:xfrm>
        </p:spPr>
      </p:pic>
    </p:spTree>
  </p:cSld>
  <p:clrMapOvr>
    <a:masterClrMapping/>
  </p:clrMapOvr>
  <p:transition spd="med">
    <p:pull dir="r"/>
    <p:sndAc>
      <p:stSnd>
        <p:snd r:embed="rId2" name="chimes.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58ECDE6-8390-4F0B-921C-2E991FDA5989}"/>
              </a:ext>
            </a:extLst>
          </p:cNvPr>
          <p:cNvSpPr>
            <a:spLocks noGrp="1" noChangeArrowheads="1"/>
          </p:cNvSpPr>
          <p:nvPr>
            <p:ph type="title"/>
          </p:nvPr>
        </p:nvSpPr>
        <p:spPr/>
        <p:txBody>
          <a:bodyPr/>
          <a:lstStyle/>
          <a:p>
            <a:pPr eaLnBrk="1" hangingPunct="1"/>
            <a:r>
              <a:rPr lang="en-US" altLang="en-US">
                <a:solidFill>
                  <a:srgbClr val="00CC00"/>
                </a:solidFill>
                <a:latin typeface="Verdana" panose="020B0604030504040204" pitchFamily="34" charset="0"/>
              </a:rPr>
              <a:t>Reincarnation</a:t>
            </a:r>
          </a:p>
        </p:txBody>
      </p:sp>
      <p:sp>
        <p:nvSpPr>
          <p:cNvPr id="32771" name="Rectangle 4">
            <a:extLst>
              <a:ext uri="{FF2B5EF4-FFF2-40B4-BE49-F238E27FC236}">
                <a16:creationId xmlns:a16="http://schemas.microsoft.com/office/drawing/2014/main" id="{5BAD679B-2625-46B1-9B41-D79EC2ED6A25}"/>
              </a:ext>
            </a:extLst>
          </p:cNvPr>
          <p:cNvSpPr>
            <a:spLocks noGrp="1" noChangeArrowheads="1"/>
          </p:cNvSpPr>
          <p:nvPr>
            <p:ph type="body" sz="half" idx="2"/>
          </p:nvPr>
        </p:nvSpPr>
        <p:spPr/>
        <p:txBody>
          <a:bodyPr/>
          <a:lstStyle/>
          <a:p>
            <a:pPr eaLnBrk="1" hangingPunct="1"/>
            <a:r>
              <a:rPr lang="en-US" altLang="en-US" sz="1800">
                <a:latin typeface="Verdana" panose="020B0604030504040204" pitchFamily="34" charset="0"/>
              </a:rPr>
              <a:t>Central to Hinduism is the belief in </a:t>
            </a:r>
            <a:r>
              <a:rPr lang="en-US" altLang="en-US" sz="1800" b="1">
                <a:solidFill>
                  <a:srgbClr val="FF0000"/>
                </a:solidFill>
                <a:latin typeface="Verdana" panose="020B0604030504040204" pitchFamily="34" charset="0"/>
              </a:rPr>
              <a:t>reincarnation.</a:t>
            </a:r>
            <a:r>
              <a:rPr lang="en-US" altLang="en-US" sz="1800">
                <a:latin typeface="Verdana" panose="020B0604030504040204" pitchFamily="34" charset="0"/>
              </a:rPr>
              <a:t> Hindus believe that after a person dies, they will be re-born as some other creature or thing.  What you are re-born as depends on your </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Karma</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 </a:t>
            </a:r>
            <a:r>
              <a:rPr lang="en-US" altLang="ja-JP" sz="1800">
                <a:latin typeface="Verdana" panose="020B0604030504040204" pitchFamily="34" charset="0"/>
              </a:rPr>
              <a:t>or the deeds you did in your previous life.  If you did good deeds, you will reborn into a higher, better life.  If you had bad Karma, you may be re-born as an insect or even a tree. </a:t>
            </a:r>
            <a:endParaRPr lang="en-US" altLang="en-US" sz="1800">
              <a:latin typeface="Verdana" panose="020B0604030504040204" pitchFamily="34" charset="0"/>
            </a:endParaRPr>
          </a:p>
        </p:txBody>
      </p:sp>
      <p:pic>
        <p:nvPicPr>
          <p:cNvPr id="32772" name="Picture 6" descr="na01441_">
            <a:extLst>
              <a:ext uri="{FF2B5EF4-FFF2-40B4-BE49-F238E27FC236}">
                <a16:creationId xmlns:a16="http://schemas.microsoft.com/office/drawing/2014/main" id="{2ABABD73-909A-439D-B6CC-F82A1A44DFF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62000" y="1828800"/>
            <a:ext cx="3646488" cy="4114800"/>
          </a:xfrm>
          <a:noFill/>
        </p:spPr>
      </p:pic>
      <p:sp>
        <p:nvSpPr>
          <p:cNvPr id="32773" name="AutoShape 7">
            <a:hlinkClick r:id="" action="ppaction://hlinkshowjump?jump=nextslide" highlightClick="1"/>
            <a:extLst>
              <a:ext uri="{FF2B5EF4-FFF2-40B4-BE49-F238E27FC236}">
                <a16:creationId xmlns:a16="http://schemas.microsoft.com/office/drawing/2014/main" id="{C2E082E4-2BCD-499E-9F1C-58BD4C3E2704}"/>
              </a:ext>
            </a:extLst>
          </p:cNvPr>
          <p:cNvSpPr>
            <a:spLocks noChangeArrowheads="1"/>
          </p:cNvSpPr>
          <p:nvPr/>
        </p:nvSpPr>
        <p:spPr bwMode="auto">
          <a:xfrm>
            <a:off x="7696200" y="6096000"/>
            <a:ext cx="914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2774" name="AutoShape 8">
            <a:hlinkClick r:id="" action="ppaction://hlinkshowjump?jump=previousslide" highlightClick="1"/>
            <a:extLst>
              <a:ext uri="{FF2B5EF4-FFF2-40B4-BE49-F238E27FC236}">
                <a16:creationId xmlns:a16="http://schemas.microsoft.com/office/drawing/2014/main" id="{6E176CBF-34D7-4DDA-A01B-9EC642E6FD1D}"/>
              </a:ext>
            </a:extLst>
          </p:cNvPr>
          <p:cNvSpPr>
            <a:spLocks noChangeArrowheads="1"/>
          </p:cNvSpPr>
          <p:nvPr/>
        </p:nvSpPr>
        <p:spPr bwMode="auto">
          <a:xfrm>
            <a:off x="381000" y="6172200"/>
            <a:ext cx="9144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B9FDC33-ABAE-48DB-AEED-7691C4B8F7A1}"/>
              </a:ext>
            </a:extLst>
          </p:cNvPr>
          <p:cNvSpPr>
            <a:spLocks noGrp="1" noChangeArrowheads="1"/>
          </p:cNvSpPr>
          <p:nvPr>
            <p:ph type="title"/>
          </p:nvPr>
        </p:nvSpPr>
        <p:spPr/>
        <p:txBody>
          <a:bodyPr/>
          <a:lstStyle/>
          <a:p>
            <a:pPr eaLnBrk="1" hangingPunct="1"/>
            <a:r>
              <a:rPr lang="en-US" altLang="en-US" b="1">
                <a:solidFill>
                  <a:srgbClr val="FF0000"/>
                </a:solidFill>
                <a:latin typeface="Verdana" panose="020B0604030504040204" pitchFamily="34" charset="0"/>
              </a:rPr>
              <a:t>Caste System</a:t>
            </a:r>
          </a:p>
        </p:txBody>
      </p:sp>
      <p:sp>
        <p:nvSpPr>
          <p:cNvPr id="33795" name="Rectangle 3">
            <a:extLst>
              <a:ext uri="{FF2B5EF4-FFF2-40B4-BE49-F238E27FC236}">
                <a16:creationId xmlns:a16="http://schemas.microsoft.com/office/drawing/2014/main" id="{ED51320B-9145-48F7-949D-E1733A0046DD}"/>
              </a:ext>
            </a:extLst>
          </p:cNvPr>
          <p:cNvSpPr>
            <a:spLocks noGrp="1" noChangeArrowheads="1"/>
          </p:cNvSpPr>
          <p:nvPr>
            <p:ph type="body" sz="half" idx="1"/>
          </p:nvPr>
        </p:nvSpPr>
        <p:spPr/>
        <p:txBody>
          <a:bodyPr/>
          <a:lstStyle/>
          <a:p>
            <a:pPr eaLnBrk="1" hangingPunct="1"/>
            <a:r>
              <a:rPr lang="en-US" altLang="en-US" sz="2000"/>
              <a:t>One social custom brought to India by the Aryans was the </a:t>
            </a:r>
            <a:r>
              <a:rPr lang="en-US" altLang="en-US" sz="2000" b="1">
                <a:solidFill>
                  <a:srgbClr val="FF0000"/>
                </a:solidFill>
              </a:rPr>
              <a:t>caste system.  </a:t>
            </a:r>
            <a:r>
              <a:rPr lang="en-US" altLang="en-US" sz="2000"/>
              <a:t>This system put every person in society into a certain class from which they could never advance.  The caste system was very effective in keeping social order but it was rigid and strict.  Those in the lowest caste were looked down on by upper caste members and could </a:t>
            </a:r>
            <a:r>
              <a:rPr lang="en-US" altLang="en-US" sz="2000">
                <a:solidFill>
                  <a:srgbClr val="FF0000"/>
                </a:solidFill>
              </a:rPr>
              <a:t>never change castes. </a:t>
            </a:r>
          </a:p>
        </p:txBody>
      </p:sp>
      <p:pic>
        <p:nvPicPr>
          <p:cNvPr id="33796" name="Picture 5" descr="bd06670_">
            <a:extLst>
              <a:ext uri="{FF2B5EF4-FFF2-40B4-BE49-F238E27FC236}">
                <a16:creationId xmlns:a16="http://schemas.microsoft.com/office/drawing/2014/main" id="{D97D5E0D-4987-49DE-97EE-E3086D681B2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953000" y="1752600"/>
            <a:ext cx="3810000" cy="3824288"/>
          </a:xfrm>
        </p:spPr>
      </p:pic>
      <p:sp>
        <p:nvSpPr>
          <p:cNvPr id="33797" name="AutoShape 6">
            <a:hlinkClick r:id="" action="ppaction://hlinkshowjump?jump=nextslide" highlightClick="1"/>
            <a:extLst>
              <a:ext uri="{FF2B5EF4-FFF2-40B4-BE49-F238E27FC236}">
                <a16:creationId xmlns:a16="http://schemas.microsoft.com/office/drawing/2014/main" id="{97C15EFA-9DBB-45BF-AB7A-1C9A5AF0E304}"/>
              </a:ext>
            </a:extLst>
          </p:cNvPr>
          <p:cNvSpPr>
            <a:spLocks noChangeArrowheads="1"/>
          </p:cNvSpPr>
          <p:nvPr/>
        </p:nvSpPr>
        <p:spPr bwMode="auto">
          <a:xfrm>
            <a:off x="7772400" y="6096000"/>
            <a:ext cx="9906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3798" name="AutoShape 7">
            <a:hlinkClick r:id="" action="ppaction://hlinkshowjump?jump=previousslide" highlightClick="1"/>
            <a:extLst>
              <a:ext uri="{FF2B5EF4-FFF2-40B4-BE49-F238E27FC236}">
                <a16:creationId xmlns:a16="http://schemas.microsoft.com/office/drawing/2014/main" id="{1EDD2A18-0317-4360-9847-8BFC5F1DDAE4}"/>
              </a:ext>
            </a:extLst>
          </p:cNvPr>
          <p:cNvSpPr>
            <a:spLocks noChangeArrowheads="1"/>
          </p:cNvSpPr>
          <p:nvPr/>
        </p:nvSpPr>
        <p:spPr bwMode="auto">
          <a:xfrm>
            <a:off x="228600" y="6172200"/>
            <a:ext cx="11430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DD5DD8E-F2F5-43DE-9259-1AFB93C4FFFE}"/>
              </a:ext>
            </a:extLst>
          </p:cNvPr>
          <p:cNvSpPr>
            <a:spLocks noGrp="1" noChangeArrowheads="1"/>
          </p:cNvSpPr>
          <p:nvPr>
            <p:ph type="title"/>
          </p:nvPr>
        </p:nvSpPr>
        <p:spPr>
          <a:xfrm>
            <a:off x="914400" y="609600"/>
            <a:ext cx="7772400" cy="1143000"/>
          </a:xfrm>
        </p:spPr>
        <p:txBody>
          <a:bodyPr/>
          <a:lstStyle/>
          <a:p>
            <a:pPr eaLnBrk="1" hangingPunct="1"/>
            <a:r>
              <a:rPr lang="en-US" altLang="en-US"/>
              <a:t>Geography of India</a:t>
            </a:r>
          </a:p>
        </p:txBody>
      </p:sp>
      <p:sp>
        <p:nvSpPr>
          <p:cNvPr id="16387" name="Rectangle 4">
            <a:extLst>
              <a:ext uri="{FF2B5EF4-FFF2-40B4-BE49-F238E27FC236}">
                <a16:creationId xmlns:a16="http://schemas.microsoft.com/office/drawing/2014/main" id="{61887653-ACF8-4E2A-B421-0980A5268A17}"/>
              </a:ext>
            </a:extLst>
          </p:cNvPr>
          <p:cNvSpPr>
            <a:spLocks noGrp="1" noChangeArrowheads="1"/>
          </p:cNvSpPr>
          <p:nvPr>
            <p:ph type="body" sz="half" idx="2"/>
          </p:nvPr>
        </p:nvSpPr>
        <p:spPr>
          <a:xfrm>
            <a:off x="4648200" y="1981200"/>
            <a:ext cx="4267200" cy="4114800"/>
          </a:xfrm>
        </p:spPr>
        <p:txBody>
          <a:bodyPr/>
          <a:lstStyle/>
          <a:p>
            <a:pPr eaLnBrk="1" hangingPunct="1"/>
            <a:r>
              <a:rPr lang="en-US" altLang="en-US" sz="2800">
                <a:solidFill>
                  <a:srgbClr val="FF9933"/>
                </a:solidFill>
              </a:rPr>
              <a:t>India is considered a </a:t>
            </a:r>
            <a:r>
              <a:rPr lang="ja-JP" altLang="en-US" sz="2800">
                <a:solidFill>
                  <a:srgbClr val="FF9933"/>
                </a:solidFill>
                <a:latin typeface="Arial" panose="020B0604020202020204" pitchFamily="34" charset="0"/>
              </a:rPr>
              <a:t>“</a:t>
            </a:r>
            <a:r>
              <a:rPr lang="en-US" altLang="ja-JP" sz="2800" b="1">
                <a:solidFill>
                  <a:srgbClr val="FF0000"/>
                </a:solidFill>
              </a:rPr>
              <a:t>subcontinent</a:t>
            </a:r>
            <a:r>
              <a:rPr lang="ja-JP" altLang="en-US" sz="2800">
                <a:solidFill>
                  <a:srgbClr val="FF9933"/>
                </a:solidFill>
                <a:latin typeface="Arial" panose="020B0604020202020204" pitchFamily="34" charset="0"/>
              </a:rPr>
              <a:t>”</a:t>
            </a:r>
            <a:r>
              <a:rPr lang="en-US" altLang="ja-JP" sz="2800">
                <a:solidFill>
                  <a:srgbClr val="FF9933"/>
                </a:solidFill>
              </a:rPr>
              <a:t> because of its size.  It is actually a part of Asia.  In the north are high mountains, the </a:t>
            </a:r>
            <a:r>
              <a:rPr lang="en-US" altLang="ja-JP" sz="2800" b="1">
                <a:solidFill>
                  <a:srgbClr val="FF0000"/>
                </a:solidFill>
              </a:rPr>
              <a:t>Himalayas</a:t>
            </a:r>
            <a:r>
              <a:rPr lang="en-US" altLang="ja-JP" sz="2800">
                <a:solidFill>
                  <a:srgbClr val="FF9933"/>
                </a:solidFill>
              </a:rPr>
              <a:t> and </a:t>
            </a:r>
            <a:r>
              <a:rPr lang="en-US" altLang="ja-JP" sz="2800" b="1">
                <a:solidFill>
                  <a:srgbClr val="FF0000"/>
                </a:solidFill>
              </a:rPr>
              <a:t>Hindu</a:t>
            </a:r>
            <a:r>
              <a:rPr lang="en-US" altLang="ja-JP" sz="2800">
                <a:solidFill>
                  <a:srgbClr val="FF9933"/>
                </a:solidFill>
              </a:rPr>
              <a:t> </a:t>
            </a:r>
            <a:r>
              <a:rPr lang="en-US" altLang="ja-JP" sz="2800" b="1">
                <a:solidFill>
                  <a:srgbClr val="FF0000"/>
                </a:solidFill>
              </a:rPr>
              <a:t>Kush</a:t>
            </a:r>
            <a:r>
              <a:rPr lang="en-US" altLang="ja-JP" sz="2800">
                <a:solidFill>
                  <a:srgbClr val="FF9933"/>
                </a:solidFill>
              </a:rPr>
              <a:t>.  In the center is the Deccan Plateau.</a:t>
            </a:r>
            <a:endParaRPr lang="en-US" altLang="en-US" sz="2800">
              <a:solidFill>
                <a:srgbClr val="FF9933"/>
              </a:solidFill>
            </a:endParaRPr>
          </a:p>
        </p:txBody>
      </p:sp>
      <p:pic>
        <p:nvPicPr>
          <p:cNvPr id="16388" name="Picture 5">
            <a:extLst>
              <a:ext uri="{FF2B5EF4-FFF2-40B4-BE49-F238E27FC236}">
                <a16:creationId xmlns:a16="http://schemas.microsoft.com/office/drawing/2014/main" id="{1BA6F0FC-DB80-4B56-8225-1D966FA257D4}"/>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057400"/>
            <a:ext cx="3810000" cy="3892550"/>
          </a:xfrm>
        </p:spPr>
      </p:pic>
      <p:sp>
        <p:nvSpPr>
          <p:cNvPr id="16389" name="AutoShape 6">
            <a:hlinkClick r:id="" action="ppaction://hlinkshowjump?jump=nextslide" highlightClick="1"/>
            <a:extLst>
              <a:ext uri="{FF2B5EF4-FFF2-40B4-BE49-F238E27FC236}">
                <a16:creationId xmlns:a16="http://schemas.microsoft.com/office/drawing/2014/main" id="{247661C2-1DAC-4548-B51B-1D2A96467BE7}"/>
              </a:ext>
            </a:extLst>
          </p:cNvPr>
          <p:cNvSpPr>
            <a:spLocks noChangeArrowheads="1"/>
          </p:cNvSpPr>
          <p:nvPr/>
        </p:nvSpPr>
        <p:spPr bwMode="auto">
          <a:xfrm>
            <a:off x="8077200" y="6096000"/>
            <a:ext cx="6096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0" name="AutoShape 8">
            <a:hlinkClick r:id="" action="ppaction://hlinkshowjump?jump=previousslide" highlightClick="1"/>
            <a:extLst>
              <a:ext uri="{FF2B5EF4-FFF2-40B4-BE49-F238E27FC236}">
                <a16:creationId xmlns:a16="http://schemas.microsoft.com/office/drawing/2014/main" id="{39B345BA-3F7D-4EEA-B626-18BC3F79C505}"/>
              </a:ext>
            </a:extLst>
          </p:cNvPr>
          <p:cNvSpPr>
            <a:spLocks noChangeArrowheads="1"/>
          </p:cNvSpPr>
          <p:nvPr/>
        </p:nvSpPr>
        <p:spPr bwMode="auto">
          <a:xfrm>
            <a:off x="4953000" y="6096000"/>
            <a:ext cx="6096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1" name="Text Box 11">
            <a:extLst>
              <a:ext uri="{FF2B5EF4-FFF2-40B4-BE49-F238E27FC236}">
                <a16:creationId xmlns:a16="http://schemas.microsoft.com/office/drawing/2014/main" id="{7FF3D348-02EE-4ADE-956B-C0335E4E2180}"/>
              </a:ext>
            </a:extLst>
          </p:cNvPr>
          <p:cNvSpPr txBox="1">
            <a:spLocks noChangeArrowheads="1"/>
          </p:cNvSpPr>
          <p:nvPr/>
        </p:nvSpPr>
        <p:spPr bwMode="auto">
          <a:xfrm rot="1661082">
            <a:off x="2235200" y="2620963"/>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Himalayan Mts.</a:t>
            </a:r>
          </a:p>
        </p:txBody>
      </p:sp>
      <p:sp>
        <p:nvSpPr>
          <p:cNvPr id="16392" name="Text Box 12">
            <a:extLst>
              <a:ext uri="{FF2B5EF4-FFF2-40B4-BE49-F238E27FC236}">
                <a16:creationId xmlns:a16="http://schemas.microsoft.com/office/drawing/2014/main" id="{D91BC495-53FE-4AB3-A777-4AE67D11B394}"/>
              </a:ext>
            </a:extLst>
          </p:cNvPr>
          <p:cNvSpPr txBox="1">
            <a:spLocks noChangeArrowheads="1"/>
          </p:cNvSpPr>
          <p:nvPr/>
        </p:nvSpPr>
        <p:spPr bwMode="auto">
          <a:xfrm rot="-1707761">
            <a:off x="-53975" y="2306638"/>
            <a:ext cx="2465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Hindu Kush Mts.</a:t>
            </a:r>
          </a:p>
        </p:txBody>
      </p:sp>
      <p:sp>
        <p:nvSpPr>
          <p:cNvPr id="16393" name="Text Box 13">
            <a:extLst>
              <a:ext uri="{FF2B5EF4-FFF2-40B4-BE49-F238E27FC236}">
                <a16:creationId xmlns:a16="http://schemas.microsoft.com/office/drawing/2014/main" id="{6D9C58F7-93BC-46E2-B222-EABB6891576C}"/>
              </a:ext>
            </a:extLst>
          </p:cNvPr>
          <p:cNvSpPr txBox="1">
            <a:spLocks noChangeArrowheads="1"/>
          </p:cNvSpPr>
          <p:nvPr/>
        </p:nvSpPr>
        <p:spPr bwMode="auto">
          <a:xfrm>
            <a:off x="1600200" y="4191000"/>
            <a:ext cx="152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Deccan</a:t>
            </a:r>
          </a:p>
          <a:p>
            <a:pPr eaLnBrk="1" hangingPunct="1">
              <a:spcBef>
                <a:spcPct val="50000"/>
              </a:spcBef>
            </a:pPr>
            <a:r>
              <a:rPr lang="en-US" altLang="en-US" sz="1400">
                <a:latin typeface="Verdana" panose="020B0604030504040204" pitchFamily="34" charset="0"/>
              </a:rPr>
              <a:t> Plateau</a:t>
            </a:r>
          </a:p>
        </p:txBody>
      </p:sp>
    </p:spTree>
  </p:cSld>
  <p:clrMapOvr>
    <a:masterClrMapping/>
  </p:clrMapOvr>
  <p:transition spd="med">
    <p:pull dir="r"/>
    <p:sndAc>
      <p:stSnd>
        <p:snd r:embed="rId2"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3CA653C-BBF9-4CB8-AF48-D59CE5F919F1}"/>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4819" name="Rectangle 4">
            <a:extLst>
              <a:ext uri="{FF2B5EF4-FFF2-40B4-BE49-F238E27FC236}">
                <a16:creationId xmlns:a16="http://schemas.microsoft.com/office/drawing/2014/main" id="{B34DABBF-B3EF-4FCF-A791-7A3A6B859CEC}"/>
              </a:ext>
            </a:extLst>
          </p:cNvPr>
          <p:cNvSpPr>
            <a:spLocks noGrp="1" noChangeArrowheads="1"/>
          </p:cNvSpPr>
          <p:nvPr>
            <p:ph type="body" sz="half" idx="2"/>
          </p:nvPr>
        </p:nvSpPr>
        <p:spPr/>
        <p:txBody>
          <a:bodyPr/>
          <a:lstStyle/>
          <a:p>
            <a:pPr eaLnBrk="1" hangingPunct="1"/>
            <a:r>
              <a:rPr lang="en-US" altLang="en-US" sz="2800"/>
              <a:t>India</a:t>
            </a:r>
            <a:r>
              <a:rPr lang="ja-JP" altLang="en-US" sz="2800">
                <a:latin typeface="Arial" panose="020B0604020202020204" pitchFamily="34" charset="0"/>
              </a:rPr>
              <a:t>’</a:t>
            </a:r>
            <a:r>
              <a:rPr lang="en-US" altLang="ja-JP" sz="2800"/>
              <a:t>s caste system is divided into many different classes, each with its own job.  The highest class is the </a:t>
            </a:r>
            <a:r>
              <a:rPr lang="en-US" altLang="ja-JP" sz="2800" b="1">
                <a:solidFill>
                  <a:srgbClr val="FF3300"/>
                </a:solidFill>
              </a:rPr>
              <a:t>Brahmans</a:t>
            </a:r>
            <a:r>
              <a:rPr lang="en-US" altLang="ja-JP" sz="2800"/>
              <a:t>, or priests. They have great authority and respect. </a:t>
            </a:r>
            <a:endParaRPr lang="en-US" altLang="en-US" sz="2800"/>
          </a:p>
        </p:txBody>
      </p:sp>
      <p:pic>
        <p:nvPicPr>
          <p:cNvPr id="34820" name="Picture 5">
            <a:extLst>
              <a:ext uri="{FF2B5EF4-FFF2-40B4-BE49-F238E27FC236}">
                <a16:creationId xmlns:a16="http://schemas.microsoft.com/office/drawing/2014/main" id="{0F6222E4-D615-40D3-B537-BD128BA65A0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990600" y="1676400"/>
            <a:ext cx="3048000" cy="4572000"/>
          </a:xfrm>
        </p:spPr>
      </p:pic>
      <p:sp>
        <p:nvSpPr>
          <p:cNvPr id="34821" name="AutoShape 6">
            <a:hlinkClick r:id="" action="ppaction://hlinkshowjump?jump=nextslide" highlightClick="1"/>
            <a:extLst>
              <a:ext uri="{FF2B5EF4-FFF2-40B4-BE49-F238E27FC236}">
                <a16:creationId xmlns:a16="http://schemas.microsoft.com/office/drawing/2014/main" id="{A8DB194F-85AC-43EB-9904-4B4FB7EF896C}"/>
              </a:ext>
            </a:extLst>
          </p:cNvPr>
          <p:cNvSpPr>
            <a:spLocks noChangeArrowheads="1"/>
          </p:cNvSpPr>
          <p:nvPr/>
        </p:nvSpPr>
        <p:spPr bwMode="auto">
          <a:xfrm>
            <a:off x="8077200" y="62484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4822" name="AutoShape 7">
            <a:hlinkClick r:id="" action="ppaction://hlinkshowjump?jump=previousslide" highlightClick="1"/>
            <a:extLst>
              <a:ext uri="{FF2B5EF4-FFF2-40B4-BE49-F238E27FC236}">
                <a16:creationId xmlns:a16="http://schemas.microsoft.com/office/drawing/2014/main" id="{7FC43AF2-DA84-481E-988D-94FA17ED7AB0}"/>
              </a:ext>
            </a:extLst>
          </p:cNvPr>
          <p:cNvSpPr>
            <a:spLocks noChangeArrowheads="1"/>
          </p:cNvSpPr>
          <p:nvPr/>
        </p:nvSpPr>
        <p:spPr bwMode="auto">
          <a:xfrm>
            <a:off x="457200" y="6324600"/>
            <a:ext cx="914400" cy="3048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CC634DC-6A7B-4CFE-97C7-8A6710191F03}"/>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5843" name="Rectangle 3">
            <a:extLst>
              <a:ext uri="{FF2B5EF4-FFF2-40B4-BE49-F238E27FC236}">
                <a16:creationId xmlns:a16="http://schemas.microsoft.com/office/drawing/2014/main" id="{1A2153E1-053B-4046-B563-AD89BB713987}"/>
              </a:ext>
            </a:extLst>
          </p:cNvPr>
          <p:cNvSpPr>
            <a:spLocks noGrp="1" noChangeArrowheads="1"/>
          </p:cNvSpPr>
          <p:nvPr>
            <p:ph type="body" sz="half" idx="1"/>
          </p:nvPr>
        </p:nvSpPr>
        <p:spPr/>
        <p:txBody>
          <a:bodyPr/>
          <a:lstStyle/>
          <a:p>
            <a:pPr eaLnBrk="1" hangingPunct="1"/>
            <a:r>
              <a:rPr lang="en-US" altLang="en-US" sz="2800"/>
              <a:t>The next level are the warriors, or land-owners.  They are often in the wealthy, ruling class.  In early times, they were the armies for the many princes of India. They are called </a:t>
            </a:r>
            <a:r>
              <a:rPr lang="en-US" altLang="en-US" sz="2800" b="1">
                <a:solidFill>
                  <a:srgbClr val="FF0000"/>
                </a:solidFill>
              </a:rPr>
              <a:t>Kshatriya</a:t>
            </a:r>
          </a:p>
        </p:txBody>
      </p:sp>
      <p:pic>
        <p:nvPicPr>
          <p:cNvPr id="35844" name="Picture 5">
            <a:extLst>
              <a:ext uri="{FF2B5EF4-FFF2-40B4-BE49-F238E27FC236}">
                <a16:creationId xmlns:a16="http://schemas.microsoft.com/office/drawing/2014/main" id="{536A8268-2D4F-4B02-BA6A-8DD848201C1F}"/>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2514600"/>
            <a:ext cx="4191000" cy="3036888"/>
          </a:xfrm>
        </p:spPr>
      </p:pic>
      <p:sp>
        <p:nvSpPr>
          <p:cNvPr id="35845" name="AutoShape 6">
            <a:hlinkClick r:id="" action="ppaction://hlinkshowjump?jump=nextslide" highlightClick="1"/>
            <a:extLst>
              <a:ext uri="{FF2B5EF4-FFF2-40B4-BE49-F238E27FC236}">
                <a16:creationId xmlns:a16="http://schemas.microsoft.com/office/drawing/2014/main" id="{22752471-B351-49BD-9483-ABA7DCB2DF64}"/>
              </a:ext>
            </a:extLst>
          </p:cNvPr>
          <p:cNvSpPr>
            <a:spLocks noChangeArrowheads="1"/>
          </p:cNvSpPr>
          <p:nvPr/>
        </p:nvSpPr>
        <p:spPr bwMode="auto">
          <a:xfrm>
            <a:off x="7467600" y="6096000"/>
            <a:ext cx="762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5846" name="AutoShape 7">
            <a:hlinkClick r:id="" action="ppaction://hlinkshowjump?jump=previousslide" highlightClick="1"/>
            <a:extLst>
              <a:ext uri="{FF2B5EF4-FFF2-40B4-BE49-F238E27FC236}">
                <a16:creationId xmlns:a16="http://schemas.microsoft.com/office/drawing/2014/main" id="{0BC18F7B-D5F0-4DEB-A3C4-08078FBE3B30}"/>
              </a:ext>
            </a:extLst>
          </p:cNvPr>
          <p:cNvSpPr>
            <a:spLocks noChangeArrowheads="1"/>
          </p:cNvSpPr>
          <p:nvPr/>
        </p:nvSpPr>
        <p:spPr bwMode="auto">
          <a:xfrm>
            <a:off x="457200" y="6248400"/>
            <a:ext cx="838200" cy="3048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76C9F11-840D-4664-BC83-7B2DB7C1C326}"/>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6867" name="Rectangle 3">
            <a:extLst>
              <a:ext uri="{FF2B5EF4-FFF2-40B4-BE49-F238E27FC236}">
                <a16:creationId xmlns:a16="http://schemas.microsoft.com/office/drawing/2014/main" id="{6E715278-6052-4615-A427-6158E37CB6D6}"/>
              </a:ext>
            </a:extLst>
          </p:cNvPr>
          <p:cNvSpPr>
            <a:spLocks noGrp="1" noChangeArrowheads="1"/>
          </p:cNvSpPr>
          <p:nvPr>
            <p:ph type="body" sz="half" idx="1"/>
          </p:nvPr>
        </p:nvSpPr>
        <p:spPr/>
        <p:txBody>
          <a:bodyPr/>
          <a:lstStyle/>
          <a:p>
            <a:pPr eaLnBrk="1" hangingPunct="1"/>
            <a:r>
              <a:rPr lang="en-US" altLang="en-US" sz="2800"/>
              <a:t>The </a:t>
            </a:r>
            <a:r>
              <a:rPr lang="en-US" altLang="en-US" sz="2800" b="1">
                <a:solidFill>
                  <a:srgbClr val="FF0000"/>
                </a:solidFill>
              </a:rPr>
              <a:t>Vaishya</a:t>
            </a:r>
            <a:r>
              <a:rPr lang="en-US" altLang="en-US" sz="2800"/>
              <a:t> are the merchants and artisans.   They are the people who sell products.  They, like all members of each caste, cannot ever change their caste.</a:t>
            </a:r>
          </a:p>
        </p:txBody>
      </p:sp>
      <p:pic>
        <p:nvPicPr>
          <p:cNvPr id="36868" name="Picture 5">
            <a:extLst>
              <a:ext uri="{FF2B5EF4-FFF2-40B4-BE49-F238E27FC236}">
                <a16:creationId xmlns:a16="http://schemas.microsoft.com/office/drawing/2014/main" id="{65518CAA-C214-45D1-929B-D59B6B59B0A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495800" y="2133600"/>
            <a:ext cx="4343400" cy="3505200"/>
          </a:xfrm>
        </p:spPr>
      </p:pic>
      <p:sp>
        <p:nvSpPr>
          <p:cNvPr id="36869" name="AutoShape 6">
            <a:hlinkClick r:id="" action="ppaction://hlinkshowjump?jump=nextslide" highlightClick="1"/>
            <a:extLst>
              <a:ext uri="{FF2B5EF4-FFF2-40B4-BE49-F238E27FC236}">
                <a16:creationId xmlns:a16="http://schemas.microsoft.com/office/drawing/2014/main" id="{CC5DFBFE-30D0-4E0D-B37A-5E9329AFED67}"/>
              </a:ext>
            </a:extLst>
          </p:cNvPr>
          <p:cNvSpPr>
            <a:spLocks noChangeArrowheads="1"/>
          </p:cNvSpPr>
          <p:nvPr/>
        </p:nvSpPr>
        <p:spPr bwMode="auto">
          <a:xfrm>
            <a:off x="7543800" y="6248400"/>
            <a:ext cx="1143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6870" name="AutoShape 7">
            <a:hlinkClick r:id="" action="ppaction://hlinkshowjump?jump=previousslide" highlightClick="1"/>
            <a:extLst>
              <a:ext uri="{FF2B5EF4-FFF2-40B4-BE49-F238E27FC236}">
                <a16:creationId xmlns:a16="http://schemas.microsoft.com/office/drawing/2014/main" id="{85A3E835-EBF1-4826-8F35-B4D28E00F74A}"/>
              </a:ext>
            </a:extLst>
          </p:cNvPr>
          <p:cNvSpPr>
            <a:spLocks noChangeArrowheads="1"/>
          </p:cNvSpPr>
          <p:nvPr/>
        </p:nvSpPr>
        <p:spPr bwMode="auto">
          <a:xfrm>
            <a:off x="533400" y="6172200"/>
            <a:ext cx="1219200" cy="4572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6BFDD2A-9A59-424B-AEC8-E9A5D5CF3AE2}"/>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7891" name="Rectangle 4">
            <a:extLst>
              <a:ext uri="{FF2B5EF4-FFF2-40B4-BE49-F238E27FC236}">
                <a16:creationId xmlns:a16="http://schemas.microsoft.com/office/drawing/2014/main" id="{EEE0B8FD-8F34-473E-90D9-A7EDA66D90ED}"/>
              </a:ext>
            </a:extLst>
          </p:cNvPr>
          <p:cNvSpPr>
            <a:spLocks noGrp="1" noChangeArrowheads="1"/>
          </p:cNvSpPr>
          <p:nvPr>
            <p:ph type="body" sz="half" idx="2"/>
          </p:nvPr>
        </p:nvSpPr>
        <p:spPr/>
        <p:txBody>
          <a:bodyPr/>
          <a:lstStyle/>
          <a:p>
            <a:pPr eaLnBrk="1" hangingPunct="1">
              <a:lnSpc>
                <a:spcPct val="90000"/>
              </a:lnSpc>
            </a:pPr>
            <a:r>
              <a:rPr lang="en-US" altLang="en-US" sz="2800"/>
              <a:t>The lowest level are the artisans and farmers.  They are called </a:t>
            </a:r>
            <a:r>
              <a:rPr lang="en-US" altLang="en-US" sz="2800" b="1">
                <a:solidFill>
                  <a:srgbClr val="FF0000"/>
                </a:solidFill>
              </a:rPr>
              <a:t>Shudra.</a:t>
            </a:r>
            <a:r>
              <a:rPr lang="en-US" altLang="en-US" sz="2800"/>
              <a:t> They are very important because they provide food and goods for society. Like members of every caste, they must marry within their own caste. </a:t>
            </a:r>
          </a:p>
        </p:txBody>
      </p:sp>
      <p:pic>
        <p:nvPicPr>
          <p:cNvPr id="37892" name="Picture 5">
            <a:extLst>
              <a:ext uri="{FF2B5EF4-FFF2-40B4-BE49-F238E27FC236}">
                <a16:creationId xmlns:a16="http://schemas.microsoft.com/office/drawing/2014/main" id="{7AFEFF97-A358-4D38-A1CF-5ECDFF58CFDA}"/>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28600" y="2286000"/>
            <a:ext cx="4495800" cy="3429000"/>
          </a:xfrm>
        </p:spPr>
      </p:pic>
      <p:sp>
        <p:nvSpPr>
          <p:cNvPr id="37893" name="AutoShape 6">
            <a:hlinkClick r:id="" action="ppaction://hlinkshowjump?jump=nextslide" highlightClick="1"/>
            <a:extLst>
              <a:ext uri="{FF2B5EF4-FFF2-40B4-BE49-F238E27FC236}">
                <a16:creationId xmlns:a16="http://schemas.microsoft.com/office/drawing/2014/main" id="{E9FAEED7-7A7D-44B9-9650-37D51ADF7782}"/>
              </a:ext>
            </a:extLst>
          </p:cNvPr>
          <p:cNvSpPr>
            <a:spLocks noChangeArrowheads="1"/>
          </p:cNvSpPr>
          <p:nvPr/>
        </p:nvSpPr>
        <p:spPr bwMode="auto">
          <a:xfrm>
            <a:off x="7620000" y="6172200"/>
            <a:ext cx="8382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7894" name="AutoShape 7">
            <a:hlinkClick r:id="" action="ppaction://hlinkshowjump?jump=previousslide" highlightClick="1"/>
            <a:extLst>
              <a:ext uri="{FF2B5EF4-FFF2-40B4-BE49-F238E27FC236}">
                <a16:creationId xmlns:a16="http://schemas.microsoft.com/office/drawing/2014/main" id="{8E659978-A113-409B-AE43-3C2C6F57A8BD}"/>
              </a:ext>
            </a:extLst>
          </p:cNvPr>
          <p:cNvSpPr>
            <a:spLocks noChangeArrowheads="1"/>
          </p:cNvSpPr>
          <p:nvPr/>
        </p:nvSpPr>
        <p:spPr bwMode="auto">
          <a:xfrm>
            <a:off x="381000" y="6248400"/>
            <a:ext cx="9906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B5BADB4-BB7F-4A1A-9692-B4CE103227A3}"/>
              </a:ext>
            </a:extLst>
          </p:cNvPr>
          <p:cNvSpPr>
            <a:spLocks noGrp="1" noChangeArrowheads="1"/>
          </p:cNvSpPr>
          <p:nvPr>
            <p:ph type="title"/>
          </p:nvPr>
        </p:nvSpPr>
        <p:spPr>
          <a:xfrm>
            <a:off x="685800" y="228600"/>
            <a:ext cx="7772400" cy="1143000"/>
          </a:xfrm>
        </p:spPr>
        <p:txBody>
          <a:bodyPr/>
          <a:lstStyle/>
          <a:p>
            <a:pPr eaLnBrk="1" hangingPunct="1"/>
            <a:r>
              <a:rPr lang="en-US" altLang="en-US">
                <a:solidFill>
                  <a:srgbClr val="FF3300"/>
                </a:solidFill>
              </a:rPr>
              <a:t>Caste System</a:t>
            </a:r>
          </a:p>
        </p:txBody>
      </p:sp>
      <p:pic>
        <p:nvPicPr>
          <p:cNvPr id="38915" name="Picture 3">
            <a:extLst>
              <a:ext uri="{FF2B5EF4-FFF2-40B4-BE49-F238E27FC236}">
                <a16:creationId xmlns:a16="http://schemas.microsoft.com/office/drawing/2014/main" id="{BA010EAA-9D60-4B3E-84A4-DD756C8AC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5934075"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a:extLst>
              <a:ext uri="{FF2B5EF4-FFF2-40B4-BE49-F238E27FC236}">
                <a16:creationId xmlns:a16="http://schemas.microsoft.com/office/drawing/2014/main" id="{9D6380FD-95C6-4292-A614-245AA12F5408}"/>
              </a:ext>
            </a:extLst>
          </p:cNvPr>
          <p:cNvSpPr txBox="1">
            <a:spLocks noChangeArrowheads="1"/>
          </p:cNvSpPr>
          <p:nvPr/>
        </p:nvSpPr>
        <p:spPr bwMode="auto">
          <a:xfrm>
            <a:off x="6553200" y="1066800"/>
            <a:ext cx="22098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The lowest group in India are the </a:t>
            </a:r>
            <a:r>
              <a:rPr lang="en-US" altLang="en-US" b="1">
                <a:solidFill>
                  <a:srgbClr val="FF3300"/>
                </a:solidFill>
              </a:rPr>
              <a:t>Harijan.</a:t>
            </a:r>
            <a:r>
              <a:rPr lang="en-US" altLang="en-US">
                <a:solidFill>
                  <a:srgbClr val="FF3300"/>
                </a:solidFill>
              </a:rPr>
              <a:t> </a:t>
            </a:r>
            <a:r>
              <a:rPr lang="en-US" altLang="en-US">
                <a:solidFill>
                  <a:schemeClr val="tx2"/>
                </a:solidFill>
              </a:rPr>
              <a:t>They are also called the </a:t>
            </a:r>
            <a:r>
              <a:rPr lang="ja-JP" altLang="en-US">
                <a:solidFill>
                  <a:schemeClr val="tx2"/>
                </a:solidFill>
                <a:latin typeface="Arial" panose="020B0604020202020204" pitchFamily="34" charset="0"/>
              </a:rPr>
              <a:t>“</a:t>
            </a:r>
            <a:r>
              <a:rPr lang="en-US" altLang="ja-JP">
                <a:solidFill>
                  <a:schemeClr val="tx2"/>
                </a:solidFill>
              </a:rPr>
              <a:t>untouchables</a:t>
            </a:r>
            <a:r>
              <a:rPr lang="ja-JP" altLang="en-US">
                <a:solidFill>
                  <a:schemeClr val="tx2"/>
                </a:solidFill>
                <a:latin typeface="Arial" panose="020B0604020202020204" pitchFamily="34" charset="0"/>
              </a:rPr>
              <a:t>”</a:t>
            </a:r>
            <a:r>
              <a:rPr lang="en-US" altLang="ja-JP">
                <a:solidFill>
                  <a:schemeClr val="tx2"/>
                </a:solidFill>
              </a:rPr>
              <a:t>  or </a:t>
            </a:r>
            <a:r>
              <a:rPr lang="ja-JP" altLang="en-US">
                <a:solidFill>
                  <a:schemeClr val="tx2"/>
                </a:solidFill>
                <a:latin typeface="Arial" panose="020B0604020202020204" pitchFamily="34" charset="0"/>
              </a:rPr>
              <a:t>“</a:t>
            </a:r>
            <a:r>
              <a:rPr lang="en-US" altLang="ja-JP">
                <a:solidFill>
                  <a:schemeClr val="tx2"/>
                </a:solidFill>
              </a:rPr>
              <a:t>outcasts</a:t>
            </a:r>
            <a:r>
              <a:rPr lang="ja-JP" altLang="en-US">
                <a:solidFill>
                  <a:schemeClr val="tx2"/>
                </a:solidFill>
                <a:latin typeface="Arial" panose="020B0604020202020204" pitchFamily="34" charset="0"/>
              </a:rPr>
              <a:t>”</a:t>
            </a:r>
            <a:r>
              <a:rPr lang="en-US" altLang="ja-JP">
                <a:solidFill>
                  <a:schemeClr val="tx2"/>
                </a:solidFill>
              </a:rPr>
              <a:t> because they are not even considered part of the caste system. Their job is to do all the worst jobs in the community such as cleaning latrines and sewers </a:t>
            </a:r>
            <a:endParaRPr lang="en-US" altLang="en-US">
              <a:solidFill>
                <a:srgbClr val="FF3300"/>
              </a:solidFill>
            </a:endParaRPr>
          </a:p>
        </p:txBody>
      </p:sp>
      <p:sp>
        <p:nvSpPr>
          <p:cNvPr id="38917" name="Text Box 6">
            <a:extLst>
              <a:ext uri="{FF2B5EF4-FFF2-40B4-BE49-F238E27FC236}">
                <a16:creationId xmlns:a16="http://schemas.microsoft.com/office/drawing/2014/main" id="{09DBF18D-C0A9-45E6-9539-72364D30C633}"/>
              </a:ext>
            </a:extLst>
          </p:cNvPr>
          <p:cNvSpPr txBox="1">
            <a:spLocks noChangeArrowheads="1"/>
          </p:cNvSpPr>
          <p:nvPr/>
        </p:nvSpPr>
        <p:spPr bwMode="auto">
          <a:xfrm>
            <a:off x="457200" y="5334000"/>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and sweeping the streets.  Members of the caste system were not even supposed to have the shadow of an untouchable touch them. These people believed that the only way to get out of their lot in life was to perform their jobs without complaint so they could be born into a higher caste in the next life. </a:t>
            </a:r>
          </a:p>
        </p:txBody>
      </p:sp>
      <p:sp>
        <p:nvSpPr>
          <p:cNvPr id="38918" name="AutoShape 7">
            <a:hlinkClick r:id="" action="ppaction://hlinkshowjump?jump=nextslide" highlightClick="1"/>
            <a:extLst>
              <a:ext uri="{FF2B5EF4-FFF2-40B4-BE49-F238E27FC236}">
                <a16:creationId xmlns:a16="http://schemas.microsoft.com/office/drawing/2014/main" id="{7A4A64F3-0C8A-4587-AC4A-9FE3740F140E}"/>
              </a:ext>
            </a:extLst>
          </p:cNvPr>
          <p:cNvSpPr>
            <a:spLocks noChangeArrowheads="1"/>
          </p:cNvSpPr>
          <p:nvPr/>
        </p:nvSpPr>
        <p:spPr bwMode="auto">
          <a:xfrm>
            <a:off x="8153400" y="6400800"/>
            <a:ext cx="533400" cy="2286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8919" name="AutoShape 8">
            <a:hlinkClick r:id="" action="ppaction://hlinkshowjump?jump=previousslide" highlightClick="1"/>
            <a:extLst>
              <a:ext uri="{FF2B5EF4-FFF2-40B4-BE49-F238E27FC236}">
                <a16:creationId xmlns:a16="http://schemas.microsoft.com/office/drawing/2014/main" id="{B1F648EE-8E1A-4942-B543-68D3C8798199}"/>
              </a:ext>
            </a:extLst>
          </p:cNvPr>
          <p:cNvSpPr>
            <a:spLocks noChangeArrowheads="1"/>
          </p:cNvSpPr>
          <p:nvPr/>
        </p:nvSpPr>
        <p:spPr bwMode="auto">
          <a:xfrm>
            <a:off x="0" y="6477000"/>
            <a:ext cx="5334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F20DA3E-332C-4D4D-818D-C520434DE90A}"/>
              </a:ext>
            </a:extLst>
          </p:cNvPr>
          <p:cNvSpPr>
            <a:spLocks noGrp="1" noChangeArrowheads="1"/>
          </p:cNvSpPr>
          <p:nvPr>
            <p:ph type="title" idx="4294967295"/>
          </p:nvPr>
        </p:nvSpPr>
        <p:spPr>
          <a:xfrm>
            <a:off x="0" y="381000"/>
            <a:ext cx="7772400" cy="1066800"/>
          </a:xfrm>
        </p:spPr>
        <p:txBody>
          <a:bodyPr/>
          <a:lstStyle/>
          <a:p>
            <a:pPr eaLnBrk="1" hangingPunct="1"/>
            <a:r>
              <a:rPr lang="en-US" altLang="en-US">
                <a:solidFill>
                  <a:srgbClr val="CC00FF"/>
                </a:solidFill>
              </a:rPr>
              <a:t>      </a:t>
            </a:r>
            <a:r>
              <a:rPr lang="en-US" altLang="en-US" b="1">
                <a:solidFill>
                  <a:srgbClr val="FF0000"/>
                </a:solidFill>
              </a:rPr>
              <a:t>Siddharta Gautama</a:t>
            </a:r>
          </a:p>
        </p:txBody>
      </p:sp>
      <p:sp>
        <p:nvSpPr>
          <p:cNvPr id="39939" name="Rectangle 8">
            <a:extLst>
              <a:ext uri="{FF2B5EF4-FFF2-40B4-BE49-F238E27FC236}">
                <a16:creationId xmlns:a16="http://schemas.microsoft.com/office/drawing/2014/main" id="{8B53D13E-6529-465F-A4FB-89A75EE06FFA}"/>
              </a:ext>
            </a:extLst>
          </p:cNvPr>
          <p:cNvSpPr>
            <a:spLocks noGrp="1" noChangeArrowheads="1"/>
          </p:cNvSpPr>
          <p:nvPr>
            <p:ph type="body" sz="half" idx="4294967295"/>
          </p:nvPr>
        </p:nvSpPr>
        <p:spPr>
          <a:xfrm>
            <a:off x="-152400" y="1447800"/>
            <a:ext cx="6934200" cy="4114800"/>
          </a:xfrm>
        </p:spPr>
        <p:txBody>
          <a:bodyPr/>
          <a:lstStyle/>
          <a:p>
            <a:pPr eaLnBrk="1" hangingPunct="1">
              <a:buFontTx/>
              <a:buNone/>
            </a:pPr>
            <a:r>
              <a:rPr lang="en-US" altLang="en-US" sz="1800"/>
              <a:t>       Around 566 BC, </a:t>
            </a:r>
            <a:r>
              <a:rPr lang="en-US" altLang="en-US" sz="1800" b="1">
                <a:solidFill>
                  <a:srgbClr val="FF0000"/>
                </a:solidFill>
              </a:rPr>
              <a:t>Siddharta Guatama</a:t>
            </a:r>
            <a:r>
              <a:rPr lang="en-US" altLang="en-US" sz="1800"/>
              <a:t> was born into the warrior or </a:t>
            </a:r>
            <a:r>
              <a:rPr lang="en-US" altLang="en-US" sz="1800" b="1">
                <a:solidFill>
                  <a:srgbClr val="FF0000"/>
                </a:solidFill>
              </a:rPr>
              <a:t>Kshatriya </a:t>
            </a:r>
            <a:r>
              <a:rPr lang="en-US" altLang="en-US" sz="1800"/>
              <a:t>caste.  He was a prince who was kept isolated inside a beautiful palace and not allowed to see the real world.  One day he left the walls of his palace and saw the pain and misery of life.  He decided from then on that he needed to find a way of living that would allow people to find peace in life.  He spent many years trying different ways of life, following different philosophies.  Finally he came up with his own way, which is now called </a:t>
            </a:r>
            <a:r>
              <a:rPr lang="en-US" altLang="en-US" sz="1800" b="1">
                <a:solidFill>
                  <a:srgbClr val="FF0000"/>
                </a:solidFill>
              </a:rPr>
              <a:t>Buddhism.</a:t>
            </a:r>
            <a:r>
              <a:rPr lang="en-US" altLang="en-US" sz="1800"/>
              <a:t>  Gautama became known as </a:t>
            </a:r>
            <a:r>
              <a:rPr lang="en-US" altLang="en-US" sz="1800" b="1">
                <a:solidFill>
                  <a:srgbClr val="FF0000"/>
                </a:solidFill>
              </a:rPr>
              <a:t>Buddha,</a:t>
            </a:r>
            <a:r>
              <a:rPr lang="en-US" altLang="en-US" sz="1800"/>
              <a:t> which means </a:t>
            </a:r>
            <a:r>
              <a:rPr lang="ja-JP" altLang="en-US" sz="1800">
                <a:latin typeface="Arial" panose="020B0604020202020204" pitchFamily="34" charset="0"/>
              </a:rPr>
              <a:t>“</a:t>
            </a:r>
            <a:r>
              <a:rPr lang="en-US" altLang="ja-JP" sz="1800"/>
              <a:t>enlightened one.</a:t>
            </a:r>
            <a:r>
              <a:rPr lang="ja-JP" altLang="en-US" sz="1800">
                <a:latin typeface="Arial" panose="020B0604020202020204" pitchFamily="34" charset="0"/>
              </a:rPr>
              <a:t>”</a:t>
            </a:r>
            <a:r>
              <a:rPr lang="en-US" altLang="ja-JP" sz="1800"/>
              <a:t>   He developed the </a:t>
            </a:r>
            <a:r>
              <a:rPr lang="en-US" altLang="ja-JP" sz="1800" b="1">
                <a:solidFill>
                  <a:srgbClr val="FF0000"/>
                </a:solidFill>
              </a:rPr>
              <a:t>Four Noble Truths </a:t>
            </a:r>
            <a:r>
              <a:rPr lang="en-US" altLang="ja-JP" sz="1800"/>
              <a:t>and </a:t>
            </a:r>
            <a:r>
              <a:rPr lang="en-US" altLang="ja-JP" sz="1800" b="1">
                <a:solidFill>
                  <a:srgbClr val="FF0000"/>
                </a:solidFill>
              </a:rPr>
              <a:t>The Eightfold Path</a:t>
            </a:r>
            <a:r>
              <a:rPr lang="en-US" altLang="ja-JP" sz="1800"/>
              <a:t>.  These are rules to live by that help people live morally and find the </a:t>
            </a:r>
            <a:r>
              <a:rPr lang="ja-JP" altLang="en-US" sz="1800">
                <a:latin typeface="Arial" panose="020B0604020202020204" pitchFamily="34" charset="0"/>
              </a:rPr>
              <a:t>“</a:t>
            </a:r>
            <a:r>
              <a:rPr lang="en-US" altLang="ja-JP" sz="1800"/>
              <a:t>middle path,</a:t>
            </a:r>
            <a:r>
              <a:rPr lang="ja-JP" altLang="en-US" sz="1800">
                <a:latin typeface="Arial" panose="020B0604020202020204" pitchFamily="34" charset="0"/>
              </a:rPr>
              <a:t>”</a:t>
            </a:r>
            <a:r>
              <a:rPr lang="en-US" altLang="ja-JP" sz="1800"/>
              <a:t> without too much pain, or too much pleasure. </a:t>
            </a:r>
            <a:endParaRPr lang="en-US" altLang="en-US" sz="1800">
              <a:solidFill>
                <a:srgbClr val="CC00FF"/>
              </a:solidFill>
            </a:endParaRPr>
          </a:p>
        </p:txBody>
      </p:sp>
      <p:sp>
        <p:nvSpPr>
          <p:cNvPr id="39940" name="AutoShape 11" descr="buddha">
            <a:extLst>
              <a:ext uri="{FF2B5EF4-FFF2-40B4-BE49-F238E27FC236}">
                <a16:creationId xmlns:a16="http://schemas.microsoft.com/office/drawing/2014/main" id="{3A34F11B-CC97-490E-954A-6F21946D1A37}"/>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39941" name="Picture 12">
            <a:extLst>
              <a:ext uri="{FF2B5EF4-FFF2-40B4-BE49-F238E27FC236}">
                <a16:creationId xmlns:a16="http://schemas.microsoft.com/office/drawing/2014/main" id="{9A2B9E4D-2E70-4334-BBF2-D758827BC891}"/>
              </a:ext>
            </a:extLst>
          </p:cNvPr>
          <p:cNvPicPr>
            <a:picLocks noGrp="1" noChangeAspect="1" noChangeArrowheads="1"/>
          </p:cNvPicPr>
          <p:nvPr>
            <p:ph type="clipArt" sz="half" idx="4294967295"/>
          </p:nvPr>
        </p:nvPicPr>
        <p:blipFill>
          <a:blip r:embed="rId3">
            <a:extLst>
              <a:ext uri="{28A0092B-C50C-407E-A947-70E740481C1C}">
                <a14:useLocalDpi xmlns:a14="http://schemas.microsoft.com/office/drawing/2010/main" val="0"/>
              </a:ext>
            </a:extLst>
          </a:blip>
          <a:srcRect/>
          <a:stretch>
            <a:fillRect/>
          </a:stretch>
        </p:blipFill>
        <p:spPr>
          <a:xfrm>
            <a:off x="6869113" y="3505200"/>
            <a:ext cx="2274887" cy="3352800"/>
          </a:xfrm>
        </p:spPr>
      </p:pic>
      <p:sp>
        <p:nvSpPr>
          <p:cNvPr id="39942" name="AutoShape 13">
            <a:hlinkClick r:id="" action="ppaction://hlinkshowjump?jump=nextslide" highlightClick="1"/>
            <a:extLst>
              <a:ext uri="{FF2B5EF4-FFF2-40B4-BE49-F238E27FC236}">
                <a16:creationId xmlns:a16="http://schemas.microsoft.com/office/drawing/2014/main" id="{A6CB82EC-215D-4923-93F2-B47B687D3E03}"/>
              </a:ext>
            </a:extLst>
          </p:cNvPr>
          <p:cNvSpPr>
            <a:spLocks noChangeArrowheads="1"/>
          </p:cNvSpPr>
          <p:nvPr/>
        </p:nvSpPr>
        <p:spPr bwMode="auto">
          <a:xfrm>
            <a:off x="5334000" y="6096000"/>
            <a:ext cx="685800" cy="381000"/>
          </a:xfrm>
          <a:prstGeom prst="actionButtonForwardNext">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9943" name="AutoShape 14">
            <a:hlinkClick r:id="" action="ppaction://hlinkshowjump?jump=previousslide" highlightClick="1"/>
            <a:extLst>
              <a:ext uri="{FF2B5EF4-FFF2-40B4-BE49-F238E27FC236}">
                <a16:creationId xmlns:a16="http://schemas.microsoft.com/office/drawing/2014/main" id="{2F5229C1-E8D4-4161-885B-A5B1A4F6AFBF}"/>
              </a:ext>
            </a:extLst>
          </p:cNvPr>
          <p:cNvSpPr>
            <a:spLocks noChangeArrowheads="1"/>
          </p:cNvSpPr>
          <p:nvPr/>
        </p:nvSpPr>
        <p:spPr bwMode="auto">
          <a:xfrm>
            <a:off x="457200" y="6096000"/>
            <a:ext cx="685800" cy="381000"/>
          </a:xfrm>
          <a:prstGeom prst="actionButtonBackPrevious">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a:solidFill>
                <a:srgbClr val="CC00FF"/>
              </a:solidFill>
            </a:endParaRPr>
          </a:p>
        </p:txBody>
      </p:sp>
    </p:spTree>
  </p:cSld>
  <p:clrMapOvr>
    <a:masterClrMapping/>
  </p:clrMapOvr>
  <p:transition spd="med">
    <p:pull dir="r"/>
    <p:sndAc>
      <p:stSnd>
        <p:snd r:embed="rId2" name="chimes.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55AC712-701D-42D4-9034-6693D32F10CB}"/>
              </a:ext>
            </a:extLst>
          </p:cNvPr>
          <p:cNvSpPr>
            <a:spLocks noGrp="1"/>
          </p:cNvSpPr>
          <p:nvPr>
            <p:ph type="title"/>
          </p:nvPr>
        </p:nvSpPr>
        <p:spPr/>
        <p:txBody>
          <a:bodyPr/>
          <a:lstStyle/>
          <a:p>
            <a:r>
              <a:rPr lang="en-US" altLang="en-US">
                <a:solidFill>
                  <a:srgbClr val="FF0000"/>
                </a:solidFill>
              </a:rPr>
              <a:t>The Maurya Empire</a:t>
            </a:r>
          </a:p>
        </p:txBody>
      </p:sp>
      <p:sp>
        <p:nvSpPr>
          <p:cNvPr id="3" name="Content Placeholder 2">
            <a:extLst>
              <a:ext uri="{FF2B5EF4-FFF2-40B4-BE49-F238E27FC236}">
                <a16:creationId xmlns:a16="http://schemas.microsoft.com/office/drawing/2014/main" id="{6C191A51-2A94-4C5B-9D72-AA0C31439A11}"/>
              </a:ext>
            </a:extLst>
          </p:cNvPr>
          <p:cNvSpPr>
            <a:spLocks noGrp="1"/>
          </p:cNvSpPr>
          <p:nvPr>
            <p:ph idx="1"/>
          </p:nvPr>
        </p:nvSpPr>
        <p:spPr>
          <a:xfrm>
            <a:off x="0" y="1600200"/>
            <a:ext cx="9144000" cy="5257800"/>
          </a:xfrm>
        </p:spPr>
        <p:txBody>
          <a:bodyPr/>
          <a:lstStyle/>
          <a:p>
            <a:pPr marL="115888" indent="-115888">
              <a:defRPr/>
            </a:pPr>
            <a:r>
              <a:rPr lang="en-US" sz="2400" b="1" dirty="0">
                <a:solidFill>
                  <a:srgbClr val="FF0000"/>
                </a:solidFill>
              </a:rPr>
              <a:t>Chandragupta </a:t>
            </a:r>
            <a:r>
              <a:rPr lang="en-US" sz="2400" b="1" dirty="0" err="1">
                <a:solidFill>
                  <a:srgbClr val="FF0000"/>
                </a:solidFill>
              </a:rPr>
              <a:t>Maurya</a:t>
            </a:r>
            <a:r>
              <a:rPr lang="en-US" sz="2400" b="1" dirty="0">
                <a:solidFill>
                  <a:srgbClr val="FF0000"/>
                </a:solidFill>
              </a:rPr>
              <a:t> </a:t>
            </a:r>
            <a:r>
              <a:rPr lang="en-US" sz="2400" dirty="0"/>
              <a:t>captured the capital of Magadha in 321 BCE and </a:t>
            </a:r>
            <a:r>
              <a:rPr lang="en-US" sz="2400" dirty="0" err="1"/>
              <a:t>Maurya</a:t>
            </a:r>
            <a:r>
              <a:rPr lang="en-US" sz="2400" dirty="0"/>
              <a:t> was installed as king, founding the </a:t>
            </a:r>
            <a:r>
              <a:rPr lang="en-US" sz="2400" dirty="0" err="1"/>
              <a:t>Maurya</a:t>
            </a:r>
            <a:r>
              <a:rPr lang="en-US" sz="2400" dirty="0"/>
              <a:t> Empire, India’s first.</a:t>
            </a:r>
          </a:p>
          <a:p>
            <a:pPr marL="115888" indent="-115888">
              <a:defRPr/>
            </a:pPr>
            <a:r>
              <a:rPr lang="en-US" sz="2400" dirty="0"/>
              <a:t>Chandragupta </a:t>
            </a:r>
            <a:r>
              <a:rPr lang="en-US" sz="2400" dirty="0" err="1"/>
              <a:t>Maurya</a:t>
            </a:r>
            <a:r>
              <a:rPr lang="en-US" sz="2400" dirty="0"/>
              <a:t> expanded the </a:t>
            </a:r>
            <a:r>
              <a:rPr lang="en-US" sz="2400" dirty="0" err="1"/>
              <a:t>Maurya</a:t>
            </a:r>
            <a:r>
              <a:rPr lang="en-US" sz="2400" dirty="0"/>
              <a:t> Empire north and west during his reign.</a:t>
            </a:r>
          </a:p>
          <a:p>
            <a:pPr marL="115888" indent="-115888">
              <a:defRPr/>
            </a:pPr>
            <a:r>
              <a:rPr lang="en-US" sz="2400" dirty="0"/>
              <a:t>Chandragupta </a:t>
            </a:r>
            <a:r>
              <a:rPr lang="en-US" sz="2400" dirty="0" err="1"/>
              <a:t>Maurya</a:t>
            </a:r>
            <a:r>
              <a:rPr lang="en-US" sz="2400" dirty="0"/>
              <a:t> was succeed by his son </a:t>
            </a:r>
            <a:r>
              <a:rPr lang="en-US" sz="2400" dirty="0" err="1"/>
              <a:t>Bindusara</a:t>
            </a:r>
            <a:r>
              <a:rPr lang="en-US" sz="2400" dirty="0"/>
              <a:t> in 298 BCE, and then by </a:t>
            </a:r>
            <a:r>
              <a:rPr lang="en-US" sz="2400" dirty="0" err="1"/>
              <a:t>Bindusara's</a:t>
            </a:r>
            <a:r>
              <a:rPr lang="en-US" sz="2400" dirty="0"/>
              <a:t> son </a:t>
            </a:r>
            <a:r>
              <a:rPr lang="en-US" sz="2400" b="1" dirty="0" err="1">
                <a:solidFill>
                  <a:srgbClr val="FF0000"/>
                </a:solidFill>
              </a:rPr>
              <a:t>Ashoka</a:t>
            </a:r>
            <a:r>
              <a:rPr lang="en-US" sz="2400" b="1" dirty="0">
                <a:solidFill>
                  <a:srgbClr val="FF0000"/>
                </a:solidFill>
              </a:rPr>
              <a:t> the Great </a:t>
            </a:r>
            <a:r>
              <a:rPr lang="en-US" sz="2400" dirty="0"/>
              <a:t>in 272 BCE.</a:t>
            </a:r>
          </a:p>
          <a:p>
            <a:pPr marL="115888" indent="-115888">
              <a:defRPr/>
            </a:pPr>
            <a:r>
              <a:rPr lang="en-US" sz="2400" dirty="0"/>
              <a:t>Under </a:t>
            </a:r>
            <a:r>
              <a:rPr lang="en-US" sz="2400" dirty="0" err="1"/>
              <a:t>Ashoka</a:t>
            </a:r>
            <a:r>
              <a:rPr lang="en-US" sz="2400" dirty="0"/>
              <a:t> the Great, the </a:t>
            </a:r>
            <a:r>
              <a:rPr lang="en-US" sz="2400" dirty="0" err="1"/>
              <a:t>Maurya</a:t>
            </a:r>
            <a:r>
              <a:rPr lang="en-US" sz="2400" dirty="0"/>
              <a:t> Empire expanded into the southern part of the Indian subcontinent.</a:t>
            </a:r>
          </a:p>
          <a:p>
            <a:pPr marL="115888" indent="-115888">
              <a:defRPr/>
            </a:pPr>
            <a:r>
              <a:rPr lang="en-US" sz="2400" dirty="0" err="1"/>
              <a:t>Ashoka</a:t>
            </a:r>
            <a:r>
              <a:rPr lang="en-US" sz="2400" dirty="0"/>
              <a:t> erected the </a:t>
            </a:r>
            <a:r>
              <a:rPr lang="en-US" sz="2400" b="1" dirty="0">
                <a:solidFill>
                  <a:srgbClr val="FF0000"/>
                </a:solidFill>
              </a:rPr>
              <a:t>Edicts of </a:t>
            </a:r>
            <a:r>
              <a:rPr lang="en-US" sz="2400" b="1" dirty="0" err="1">
                <a:solidFill>
                  <a:srgbClr val="FF0000"/>
                </a:solidFill>
              </a:rPr>
              <a:t>Ashoka</a:t>
            </a:r>
            <a:r>
              <a:rPr lang="en-US" sz="2400" dirty="0"/>
              <a:t>, which state his policies and accomplishments, and which were written in both Greek and Sanskrit.</a:t>
            </a:r>
          </a:p>
          <a:p>
            <a:pPr>
              <a:defRPr/>
            </a:pPr>
            <a:r>
              <a:rPr lang="en-US" dirty="0"/>
              <a:t> </a:t>
            </a:r>
          </a:p>
        </p:txBody>
      </p:sp>
    </p:spTree>
  </p:cSld>
  <p:clrMapOvr>
    <a:masterClrMapping/>
  </p:clrMapOvr>
  <p:transition spd="med">
    <p:pull dir="r"/>
    <p:sndAc>
      <p:stSnd>
        <p:snd r:embed="rId2" name="chimes.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2ABE499-D709-4E73-B3D0-C21F53149225}"/>
              </a:ext>
            </a:extLst>
          </p:cNvPr>
          <p:cNvSpPr>
            <a:spLocks noGrp="1" noChangeArrowheads="1"/>
          </p:cNvSpPr>
          <p:nvPr>
            <p:ph type="title"/>
          </p:nvPr>
        </p:nvSpPr>
        <p:spPr/>
        <p:txBody>
          <a:bodyPr/>
          <a:lstStyle/>
          <a:p>
            <a:pPr eaLnBrk="1" hangingPunct="1"/>
            <a:r>
              <a:rPr lang="en-US" altLang="en-US" b="1">
                <a:solidFill>
                  <a:srgbClr val="FF0000"/>
                </a:solidFill>
              </a:rPr>
              <a:t>Ashoka</a:t>
            </a:r>
          </a:p>
        </p:txBody>
      </p:sp>
      <p:sp>
        <p:nvSpPr>
          <p:cNvPr id="41987" name="Rectangle 3">
            <a:extLst>
              <a:ext uri="{FF2B5EF4-FFF2-40B4-BE49-F238E27FC236}">
                <a16:creationId xmlns:a16="http://schemas.microsoft.com/office/drawing/2014/main" id="{AC7F82E9-58F4-48FE-BA4C-89A0A4996BCE}"/>
              </a:ext>
            </a:extLst>
          </p:cNvPr>
          <p:cNvSpPr>
            <a:spLocks noGrp="1" noChangeArrowheads="1"/>
          </p:cNvSpPr>
          <p:nvPr>
            <p:ph type="body" sz="half" idx="1"/>
          </p:nvPr>
        </p:nvSpPr>
        <p:spPr>
          <a:xfrm>
            <a:off x="228600" y="1752600"/>
            <a:ext cx="5486400" cy="4343400"/>
          </a:xfrm>
        </p:spPr>
        <p:txBody>
          <a:bodyPr/>
          <a:lstStyle/>
          <a:p>
            <a:pPr>
              <a:buFontTx/>
              <a:buNone/>
            </a:pPr>
            <a:r>
              <a:rPr lang="en-US" altLang="en-US" sz="2000"/>
              <a:t>	After fighting a bloody battle, he sickened of war and turned his life in a different direction.  He became a </a:t>
            </a:r>
            <a:r>
              <a:rPr lang="en-US" altLang="en-US" sz="2000" b="1">
                <a:solidFill>
                  <a:srgbClr val="FF0000"/>
                </a:solidFill>
              </a:rPr>
              <a:t>Buddhist,</a:t>
            </a:r>
            <a:r>
              <a:rPr lang="en-US" altLang="en-US" sz="2000"/>
              <a:t> or someone who followed the teachings of Buddha. He lived peacefully and built roads for travelers, planted trees to give shade, constructed rest houses and dug wells.  He considered all his subjects his children and tried to care for them with love and kindness. He built a road system and every nine miles he had wells dug and rest houses built. This allowed travelers to stop and refresh themselves.  Many people became Buddhist after Ashoka</a:t>
            </a:r>
            <a:r>
              <a:rPr lang="en-US" altLang="en-US" sz="2000">
                <a:latin typeface="Arial" panose="020B0604020202020204" pitchFamily="34" charset="0"/>
              </a:rPr>
              <a:t>’</a:t>
            </a:r>
            <a:r>
              <a:rPr lang="en-US" altLang="ja-JP" sz="2000"/>
              <a:t>s example.</a:t>
            </a:r>
            <a:r>
              <a:rPr lang="en-US" altLang="ja-JP" sz="1800"/>
              <a:t> </a:t>
            </a:r>
            <a:endParaRPr lang="en-US" altLang="en-US" sz="2800"/>
          </a:p>
        </p:txBody>
      </p:sp>
      <p:pic>
        <p:nvPicPr>
          <p:cNvPr id="41988" name="Picture 9">
            <a:extLst>
              <a:ext uri="{FF2B5EF4-FFF2-40B4-BE49-F238E27FC236}">
                <a16:creationId xmlns:a16="http://schemas.microsoft.com/office/drawing/2014/main" id="{4633977A-B981-4F5B-87C5-F3A9EA39623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715000" y="1752600"/>
            <a:ext cx="3067050" cy="4419600"/>
          </a:xfrm>
        </p:spPr>
      </p:pic>
      <p:sp>
        <p:nvSpPr>
          <p:cNvPr id="41989" name="AutoShape 10">
            <a:hlinkClick r:id="" action="ppaction://hlinkshowjump?jump=nextslide" highlightClick="1"/>
            <a:extLst>
              <a:ext uri="{FF2B5EF4-FFF2-40B4-BE49-F238E27FC236}">
                <a16:creationId xmlns:a16="http://schemas.microsoft.com/office/drawing/2014/main" id="{CCEFF86B-C098-4319-BC7A-CA24A7482A61}"/>
              </a:ext>
            </a:extLst>
          </p:cNvPr>
          <p:cNvSpPr>
            <a:spLocks noChangeArrowheads="1"/>
          </p:cNvSpPr>
          <p:nvPr/>
        </p:nvSpPr>
        <p:spPr bwMode="auto">
          <a:xfrm>
            <a:off x="48006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1990" name="AutoShape 11">
            <a:hlinkClick r:id="" action="ppaction://hlinkshowjump?jump=previousslide" highlightClick="1"/>
            <a:extLst>
              <a:ext uri="{FF2B5EF4-FFF2-40B4-BE49-F238E27FC236}">
                <a16:creationId xmlns:a16="http://schemas.microsoft.com/office/drawing/2014/main" id="{2416055E-4E38-44BC-9369-2844AD2DDDBD}"/>
              </a:ext>
            </a:extLst>
          </p:cNvPr>
          <p:cNvSpPr>
            <a:spLocks noChangeArrowheads="1"/>
          </p:cNvSpPr>
          <p:nvPr/>
        </p:nvSpPr>
        <p:spPr bwMode="auto">
          <a:xfrm>
            <a:off x="457200" y="6172200"/>
            <a:ext cx="7620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1B9AB41-0A1C-4806-A096-2BE63A2CE927}"/>
              </a:ext>
            </a:extLst>
          </p:cNvPr>
          <p:cNvSpPr>
            <a:spLocks noGrp="1"/>
          </p:cNvSpPr>
          <p:nvPr>
            <p:ph type="title"/>
          </p:nvPr>
        </p:nvSpPr>
        <p:spPr/>
        <p:txBody>
          <a:bodyPr/>
          <a:lstStyle/>
          <a:p>
            <a:r>
              <a:rPr lang="en-US" altLang="en-US" b="1">
                <a:solidFill>
                  <a:srgbClr val="FF0000"/>
                </a:solidFill>
              </a:rPr>
              <a:t>The Gupta Empire</a:t>
            </a:r>
          </a:p>
        </p:txBody>
      </p:sp>
      <p:sp>
        <p:nvSpPr>
          <p:cNvPr id="43011" name="Content Placeholder 2">
            <a:extLst>
              <a:ext uri="{FF2B5EF4-FFF2-40B4-BE49-F238E27FC236}">
                <a16:creationId xmlns:a16="http://schemas.microsoft.com/office/drawing/2014/main" id="{3BEC7FFE-A603-429B-83F1-A6C961F29E37}"/>
              </a:ext>
            </a:extLst>
          </p:cNvPr>
          <p:cNvSpPr>
            <a:spLocks noGrp="1"/>
          </p:cNvSpPr>
          <p:nvPr>
            <p:ph idx="1"/>
          </p:nvPr>
        </p:nvSpPr>
        <p:spPr>
          <a:xfrm>
            <a:off x="685800" y="1524000"/>
            <a:ext cx="7772400" cy="4572000"/>
          </a:xfrm>
        </p:spPr>
        <p:txBody>
          <a:bodyPr/>
          <a:lstStyle/>
          <a:p>
            <a:r>
              <a:rPr lang="en-US" altLang="en-US" sz="2400" b="1">
                <a:solidFill>
                  <a:srgbClr val="FF0000"/>
                </a:solidFill>
              </a:rPr>
              <a:t>Chandra Gupta </a:t>
            </a:r>
            <a:r>
              <a:rPr lang="en-US" altLang="en-US" sz="2400"/>
              <a:t>established India’s second empire, the </a:t>
            </a:r>
            <a:r>
              <a:rPr lang="en-US" altLang="en-US" sz="2400" b="1"/>
              <a:t>Gupta Empire, which oversaw a great flowering of Indian civilization, especially Hindu culture.</a:t>
            </a:r>
          </a:p>
          <a:p>
            <a:r>
              <a:rPr lang="en-US" altLang="en-US" sz="2400" b="1">
                <a:solidFill>
                  <a:srgbClr val="FF0000"/>
                </a:solidFill>
              </a:rPr>
              <a:t>Chandragupta II </a:t>
            </a:r>
            <a:r>
              <a:rPr lang="en-US" altLang="en-US" sz="2400"/>
              <a:t>promoted the synthesis of science, art, philosophy, and religion in part because his court contained the Navartna (or the Nine Jewels), a group of nine scholars who produced advancements in many academic fields.</a:t>
            </a:r>
          </a:p>
          <a:p>
            <a:r>
              <a:rPr lang="en-US" altLang="en-US" sz="2400"/>
              <a:t>He also conquered the whole Indian subcontinent, including the </a:t>
            </a:r>
            <a:r>
              <a:rPr lang="en-US" altLang="en-US" sz="2400" b="1">
                <a:solidFill>
                  <a:srgbClr val="FF0000"/>
                </a:solidFill>
              </a:rPr>
              <a:t>Tamil</a:t>
            </a:r>
            <a:r>
              <a:rPr lang="en-US" altLang="en-US" sz="2400"/>
              <a:t> people of middle India whose society was one of the few </a:t>
            </a:r>
            <a:r>
              <a:rPr lang="en-US" altLang="en-US" sz="2400" b="1">
                <a:solidFill>
                  <a:srgbClr val="FF0000"/>
                </a:solidFill>
              </a:rPr>
              <a:t>matriarchal </a:t>
            </a:r>
            <a:r>
              <a:rPr lang="en-US" altLang="en-US" sz="2400"/>
              <a:t>societies in ancient times.</a:t>
            </a:r>
          </a:p>
        </p:txBody>
      </p:sp>
    </p:spTree>
  </p:cSld>
  <p:clrMapOvr>
    <a:masterClrMapping/>
  </p:clrMapOvr>
  <p:transition spd="med">
    <p:pull dir="r"/>
    <p:sndAc>
      <p:stSnd>
        <p:snd r:embed="rId2" name="chimes.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AEEE519-B834-4EDA-AB52-9C1140E82628}"/>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4035" name="Rectangle 3">
            <a:extLst>
              <a:ext uri="{FF2B5EF4-FFF2-40B4-BE49-F238E27FC236}">
                <a16:creationId xmlns:a16="http://schemas.microsoft.com/office/drawing/2014/main" id="{F3A109B4-7916-4A73-9B45-6C5B12DB1A4D}"/>
              </a:ext>
            </a:extLst>
          </p:cNvPr>
          <p:cNvSpPr>
            <a:spLocks noGrp="1" noChangeArrowheads="1"/>
          </p:cNvSpPr>
          <p:nvPr>
            <p:ph type="body" sz="half" idx="1"/>
          </p:nvPr>
        </p:nvSpPr>
        <p:spPr/>
        <p:txBody>
          <a:bodyPr/>
          <a:lstStyle/>
          <a:p>
            <a:pPr eaLnBrk="1" hangingPunct="1"/>
            <a:r>
              <a:rPr lang="en-US" altLang="en-US" sz="2800"/>
              <a:t>Many advances in science, medicine, astronomy, and mathematics came out of India.  This is a depiction of an ancient Indian book that predicts eclipses of the sun and moon. </a:t>
            </a:r>
          </a:p>
        </p:txBody>
      </p:sp>
      <p:pic>
        <p:nvPicPr>
          <p:cNvPr id="44036" name="Picture 5">
            <a:extLst>
              <a:ext uri="{FF2B5EF4-FFF2-40B4-BE49-F238E27FC236}">
                <a16:creationId xmlns:a16="http://schemas.microsoft.com/office/drawing/2014/main" id="{54973A56-8A0F-4768-9B3C-6EA5E5970589}"/>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57800" y="1524000"/>
            <a:ext cx="3149600" cy="4724400"/>
          </a:xfrm>
        </p:spPr>
      </p:pic>
      <p:sp>
        <p:nvSpPr>
          <p:cNvPr id="44037" name="AutoShape 6">
            <a:hlinkClick r:id="" action="ppaction://hlinkshowjump?jump=nextslide" highlightClick="1"/>
            <a:extLst>
              <a:ext uri="{FF2B5EF4-FFF2-40B4-BE49-F238E27FC236}">
                <a16:creationId xmlns:a16="http://schemas.microsoft.com/office/drawing/2014/main" id="{857671B9-2991-4C17-B8C9-2BEC088CA024}"/>
              </a:ext>
            </a:extLst>
          </p:cNvPr>
          <p:cNvSpPr>
            <a:spLocks noChangeArrowheads="1"/>
          </p:cNvSpPr>
          <p:nvPr/>
        </p:nvSpPr>
        <p:spPr bwMode="auto">
          <a:xfrm>
            <a:off x="41148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4038" name="AutoShape 7">
            <a:hlinkClick r:id="" action="ppaction://hlinkshowjump?jump=previousslide" highlightClick="1"/>
            <a:extLst>
              <a:ext uri="{FF2B5EF4-FFF2-40B4-BE49-F238E27FC236}">
                <a16:creationId xmlns:a16="http://schemas.microsoft.com/office/drawing/2014/main" id="{7280E52C-A1EA-435F-AAB6-B6DADBCEA05C}"/>
              </a:ext>
            </a:extLst>
          </p:cNvPr>
          <p:cNvSpPr>
            <a:spLocks noChangeArrowheads="1"/>
          </p:cNvSpPr>
          <p:nvPr/>
        </p:nvSpPr>
        <p:spPr bwMode="auto">
          <a:xfrm>
            <a:off x="457200" y="6172200"/>
            <a:ext cx="6858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797EB6-FCE8-4239-81D4-5EA99A7033B9}"/>
              </a:ext>
            </a:extLst>
          </p:cNvPr>
          <p:cNvSpPr>
            <a:spLocks noGrp="1" noChangeArrowheads="1"/>
          </p:cNvSpPr>
          <p:nvPr>
            <p:ph type="title"/>
          </p:nvPr>
        </p:nvSpPr>
        <p:spPr/>
        <p:txBody>
          <a:bodyPr/>
          <a:lstStyle/>
          <a:p>
            <a:pPr eaLnBrk="1" hangingPunct="1"/>
            <a:r>
              <a:rPr lang="en-US" altLang="en-US"/>
              <a:t>Indus Valley</a:t>
            </a:r>
          </a:p>
        </p:txBody>
      </p:sp>
      <p:sp>
        <p:nvSpPr>
          <p:cNvPr id="17411" name="Rectangle 3">
            <a:extLst>
              <a:ext uri="{FF2B5EF4-FFF2-40B4-BE49-F238E27FC236}">
                <a16:creationId xmlns:a16="http://schemas.microsoft.com/office/drawing/2014/main" id="{6A26D034-C569-46C2-B6C6-B9825A646BAA}"/>
              </a:ext>
            </a:extLst>
          </p:cNvPr>
          <p:cNvSpPr>
            <a:spLocks noGrp="1" noChangeArrowheads="1"/>
          </p:cNvSpPr>
          <p:nvPr>
            <p:ph type="body" sz="half" idx="1"/>
          </p:nvPr>
        </p:nvSpPr>
        <p:spPr/>
        <p:txBody>
          <a:bodyPr/>
          <a:lstStyle/>
          <a:p>
            <a:pPr eaLnBrk="1" hangingPunct="1"/>
            <a:r>
              <a:rPr lang="en-US" altLang="en-US" sz="2400"/>
              <a:t>The </a:t>
            </a:r>
            <a:r>
              <a:rPr lang="en-US" altLang="en-US" sz="2400" b="1">
                <a:solidFill>
                  <a:srgbClr val="FF0000"/>
                </a:solidFill>
              </a:rPr>
              <a:t>Indus River </a:t>
            </a:r>
            <a:r>
              <a:rPr lang="en-US" altLang="en-US" sz="2400"/>
              <a:t>is located in Pakistan. Find it on the map. It was along this river that a civilization developed around 2,500 BCE.  It is called the Indus Valley Civilization. Two major cities of this civilization were </a:t>
            </a:r>
            <a:r>
              <a:rPr lang="en-US" altLang="en-US" sz="2400" b="1">
                <a:solidFill>
                  <a:srgbClr val="FF0000"/>
                </a:solidFill>
              </a:rPr>
              <a:t>Harappa</a:t>
            </a:r>
            <a:r>
              <a:rPr lang="en-US" altLang="en-US" sz="2400"/>
              <a:t> and </a:t>
            </a:r>
            <a:r>
              <a:rPr lang="en-US" altLang="en-US" sz="2400" b="1">
                <a:solidFill>
                  <a:srgbClr val="FF0000"/>
                </a:solidFill>
              </a:rPr>
              <a:t>Mohenjo-Daro</a:t>
            </a:r>
            <a:r>
              <a:rPr lang="en-US" altLang="en-US" sz="2400"/>
              <a:t>. </a:t>
            </a:r>
          </a:p>
        </p:txBody>
      </p:sp>
      <p:sp>
        <p:nvSpPr>
          <p:cNvPr id="17412" name="AutoShape 6" descr="India_sm99">
            <a:extLst>
              <a:ext uri="{FF2B5EF4-FFF2-40B4-BE49-F238E27FC236}">
                <a16:creationId xmlns:a16="http://schemas.microsoft.com/office/drawing/2014/main" id="{B939FBB1-A745-4830-9A83-164DFBF68A89}"/>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3" name="AutoShape 8" descr="India_sm99">
            <a:extLst>
              <a:ext uri="{FF2B5EF4-FFF2-40B4-BE49-F238E27FC236}">
                <a16:creationId xmlns:a16="http://schemas.microsoft.com/office/drawing/2014/main" id="{942A4405-5E6F-45CF-AF6D-60F5D9D1EA64}"/>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17414" name="Picture 9">
            <a:extLst>
              <a:ext uri="{FF2B5EF4-FFF2-40B4-BE49-F238E27FC236}">
                <a16:creationId xmlns:a16="http://schemas.microsoft.com/office/drawing/2014/main" id="{27CCFB47-9D78-4C52-BA71-CC551A6A8AD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1992313"/>
            <a:ext cx="3810000" cy="4092575"/>
          </a:xfrm>
        </p:spPr>
      </p:pic>
      <p:sp>
        <p:nvSpPr>
          <p:cNvPr id="17415" name="AutoShape 10">
            <a:hlinkClick r:id="" action="ppaction://hlinkshowjump?jump=nextslide" highlightClick="1"/>
            <a:extLst>
              <a:ext uri="{FF2B5EF4-FFF2-40B4-BE49-F238E27FC236}">
                <a16:creationId xmlns:a16="http://schemas.microsoft.com/office/drawing/2014/main" id="{D26F580C-3B2F-44BD-BAB1-026CD10F0031}"/>
              </a:ext>
            </a:extLst>
          </p:cNvPr>
          <p:cNvSpPr>
            <a:spLocks noChangeArrowheads="1"/>
          </p:cNvSpPr>
          <p:nvPr/>
        </p:nvSpPr>
        <p:spPr bwMode="auto">
          <a:xfrm>
            <a:off x="8382000" y="6324600"/>
            <a:ext cx="5334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6" name="AutoShape 11">
            <a:hlinkClick r:id="" action="ppaction://hlinkshowjump?jump=previousslide" highlightClick="1"/>
            <a:extLst>
              <a:ext uri="{FF2B5EF4-FFF2-40B4-BE49-F238E27FC236}">
                <a16:creationId xmlns:a16="http://schemas.microsoft.com/office/drawing/2014/main" id="{0C890320-F913-4778-B1F7-17124E08DECF}"/>
              </a:ext>
            </a:extLst>
          </p:cNvPr>
          <p:cNvSpPr>
            <a:spLocks noChangeArrowheads="1"/>
          </p:cNvSpPr>
          <p:nvPr/>
        </p:nvSpPr>
        <p:spPr bwMode="auto">
          <a:xfrm>
            <a:off x="4724400" y="6324600"/>
            <a:ext cx="685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7" name="Line 12">
            <a:extLst>
              <a:ext uri="{FF2B5EF4-FFF2-40B4-BE49-F238E27FC236}">
                <a16:creationId xmlns:a16="http://schemas.microsoft.com/office/drawing/2014/main" id="{3B2F7894-9259-4942-9E41-A0089576170B}"/>
              </a:ext>
            </a:extLst>
          </p:cNvPr>
          <p:cNvSpPr>
            <a:spLocks noChangeShapeType="1"/>
          </p:cNvSpPr>
          <p:nvPr/>
        </p:nvSpPr>
        <p:spPr bwMode="auto">
          <a:xfrm>
            <a:off x="3657600" y="2667000"/>
            <a:ext cx="1371600" cy="152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8" name="AutoShape 13">
            <a:extLst>
              <a:ext uri="{FF2B5EF4-FFF2-40B4-BE49-F238E27FC236}">
                <a16:creationId xmlns:a16="http://schemas.microsoft.com/office/drawing/2014/main" id="{5AE55410-17E4-428D-A381-25ECB4598176}"/>
              </a:ext>
            </a:extLst>
          </p:cNvPr>
          <p:cNvSpPr>
            <a:spLocks noChangeArrowheads="1"/>
          </p:cNvSpPr>
          <p:nvPr/>
        </p:nvSpPr>
        <p:spPr bwMode="auto">
          <a:xfrm>
            <a:off x="4572000" y="30480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17419" name="AutoShape 14">
            <a:extLst>
              <a:ext uri="{FF2B5EF4-FFF2-40B4-BE49-F238E27FC236}">
                <a16:creationId xmlns:a16="http://schemas.microsoft.com/office/drawing/2014/main" id="{46DE3F53-967C-424F-99CE-B296F8A2E71E}"/>
              </a:ext>
            </a:extLst>
          </p:cNvPr>
          <p:cNvSpPr>
            <a:spLocks noChangeArrowheads="1"/>
          </p:cNvSpPr>
          <p:nvPr/>
        </p:nvSpPr>
        <p:spPr bwMode="auto">
          <a:xfrm>
            <a:off x="5410200" y="21336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0" name="AutoShape 15">
            <a:extLst>
              <a:ext uri="{FF2B5EF4-FFF2-40B4-BE49-F238E27FC236}">
                <a16:creationId xmlns:a16="http://schemas.microsoft.com/office/drawing/2014/main" id="{3C527549-972D-4433-A1BE-819ECB0C9517}"/>
              </a:ext>
            </a:extLst>
          </p:cNvPr>
          <p:cNvSpPr>
            <a:spLocks noChangeArrowheads="1"/>
          </p:cNvSpPr>
          <p:nvPr/>
        </p:nvSpPr>
        <p:spPr bwMode="auto">
          <a:xfrm>
            <a:off x="4267200" y="50292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1" name="AutoShape 16">
            <a:extLst>
              <a:ext uri="{FF2B5EF4-FFF2-40B4-BE49-F238E27FC236}">
                <a16:creationId xmlns:a16="http://schemas.microsoft.com/office/drawing/2014/main" id="{BE8355D5-0995-4C04-AFDA-39DC26D63CA1}"/>
              </a:ext>
            </a:extLst>
          </p:cNvPr>
          <p:cNvSpPr>
            <a:spLocks noChangeArrowheads="1"/>
          </p:cNvSpPr>
          <p:nvPr/>
        </p:nvSpPr>
        <p:spPr bwMode="auto">
          <a:xfrm>
            <a:off x="3429000" y="53340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Tree>
  </p:cSld>
  <p:clrMapOvr>
    <a:masterClrMapping/>
  </p:clrMapOvr>
  <p:transition spd="med">
    <p:pull dir="r"/>
    <p:sndAc>
      <p:stSnd>
        <p:snd r:embed="rId2" name="chimes.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1622D02-D912-49D4-9936-33E9684C6EB7}"/>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pic>
        <p:nvPicPr>
          <p:cNvPr id="45059" name="Picture 3">
            <a:extLst>
              <a:ext uri="{FF2B5EF4-FFF2-40B4-BE49-F238E27FC236}">
                <a16:creationId xmlns:a16="http://schemas.microsoft.com/office/drawing/2014/main" id="{0C0A5FBD-723B-4C24-AB3D-24E3F870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876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4">
            <a:extLst>
              <a:ext uri="{FF2B5EF4-FFF2-40B4-BE49-F238E27FC236}">
                <a16:creationId xmlns:a16="http://schemas.microsoft.com/office/drawing/2014/main" id="{1E1B7E1E-DA5C-452D-A28A-812CB06013BC}"/>
              </a:ext>
            </a:extLst>
          </p:cNvPr>
          <p:cNvSpPr txBox="1">
            <a:spLocks noChangeArrowheads="1"/>
          </p:cNvSpPr>
          <p:nvPr/>
        </p:nvSpPr>
        <p:spPr bwMode="auto">
          <a:xfrm>
            <a:off x="5715000" y="1600200"/>
            <a:ext cx="3124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India had many advances in medicine.  One doctor from Ancient India wrote a book on how he rebuilt noses through plastic surgery.  He no doubt needed to do this often since having one</a:t>
            </a:r>
            <a:r>
              <a:rPr lang="ja-JP" altLang="en-US" sz="2400">
                <a:latin typeface="Arial" panose="020B0604020202020204" pitchFamily="34" charset="0"/>
              </a:rPr>
              <a:t>’</a:t>
            </a:r>
            <a:r>
              <a:rPr lang="en-US" altLang="ja-JP" sz="2400"/>
              <a:t>s nose cut off was one of the punishments for committing a crime.</a:t>
            </a:r>
            <a:r>
              <a:rPr lang="en-US" altLang="ja-JP"/>
              <a:t> </a:t>
            </a:r>
            <a:endParaRPr lang="en-US" altLang="en-US"/>
          </a:p>
        </p:txBody>
      </p:sp>
      <p:sp>
        <p:nvSpPr>
          <p:cNvPr id="45061" name="AutoShape 5">
            <a:hlinkClick r:id="" action="ppaction://hlinkshowjump?jump=nextslide" highlightClick="1"/>
            <a:extLst>
              <a:ext uri="{FF2B5EF4-FFF2-40B4-BE49-F238E27FC236}">
                <a16:creationId xmlns:a16="http://schemas.microsoft.com/office/drawing/2014/main" id="{FA558458-7AE7-4B01-A349-09C015CD9638}"/>
              </a:ext>
            </a:extLst>
          </p:cNvPr>
          <p:cNvSpPr>
            <a:spLocks noChangeArrowheads="1"/>
          </p:cNvSpPr>
          <p:nvPr/>
        </p:nvSpPr>
        <p:spPr bwMode="auto">
          <a:xfrm>
            <a:off x="6781800" y="6248400"/>
            <a:ext cx="762000" cy="3048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5062" name="AutoShape 6">
            <a:hlinkClick r:id="" action="ppaction://hlinkshowjump?jump=previousslide" highlightClick="1"/>
            <a:extLst>
              <a:ext uri="{FF2B5EF4-FFF2-40B4-BE49-F238E27FC236}">
                <a16:creationId xmlns:a16="http://schemas.microsoft.com/office/drawing/2014/main" id="{1D35D4E1-2DD1-4142-BFD6-05DF64C228D1}"/>
              </a:ext>
            </a:extLst>
          </p:cNvPr>
          <p:cNvSpPr>
            <a:spLocks noChangeArrowheads="1"/>
          </p:cNvSpPr>
          <p:nvPr/>
        </p:nvSpPr>
        <p:spPr bwMode="auto">
          <a:xfrm>
            <a:off x="685800" y="6248400"/>
            <a:ext cx="838200" cy="3048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AB61221-D5C9-44C7-89F0-2238BBDBFF61}"/>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6083" name="Rectangle 3">
            <a:extLst>
              <a:ext uri="{FF2B5EF4-FFF2-40B4-BE49-F238E27FC236}">
                <a16:creationId xmlns:a16="http://schemas.microsoft.com/office/drawing/2014/main" id="{653F086A-309F-43F3-97CB-675E7BAA2D58}"/>
              </a:ext>
            </a:extLst>
          </p:cNvPr>
          <p:cNvSpPr>
            <a:spLocks noGrp="1" noChangeArrowheads="1"/>
          </p:cNvSpPr>
          <p:nvPr>
            <p:ph type="body" sz="half" idx="1"/>
          </p:nvPr>
        </p:nvSpPr>
        <p:spPr/>
        <p:txBody>
          <a:bodyPr/>
          <a:lstStyle/>
          <a:p>
            <a:pPr eaLnBrk="1" hangingPunct="1"/>
            <a:r>
              <a:rPr lang="en-US" altLang="en-US" sz="2400"/>
              <a:t>This is a sample of elaborate mathematical calculations taken from an Indian text around 600 BC.  </a:t>
            </a:r>
            <a:r>
              <a:rPr lang="en-US" altLang="en-US" sz="2400" b="1">
                <a:solidFill>
                  <a:srgbClr val="0070C0"/>
                </a:solidFill>
              </a:rPr>
              <a:t>An Indian named </a:t>
            </a:r>
            <a:r>
              <a:rPr lang="en-US" altLang="en-US" sz="2400" b="1">
                <a:solidFill>
                  <a:srgbClr val="FF0000"/>
                </a:solidFill>
              </a:rPr>
              <a:t>Brahmagupta</a:t>
            </a:r>
            <a:r>
              <a:rPr lang="en-US" altLang="en-US" sz="2400" b="1">
                <a:solidFill>
                  <a:srgbClr val="0070C0"/>
                </a:solidFill>
              </a:rPr>
              <a:t> is credited with inventing the idea of </a:t>
            </a:r>
            <a:r>
              <a:rPr lang="ja-JP" altLang="en-US" sz="2400" b="1">
                <a:solidFill>
                  <a:srgbClr val="0070C0"/>
                </a:solidFill>
                <a:latin typeface="Arial" panose="020B0604020202020204" pitchFamily="34" charset="0"/>
              </a:rPr>
              <a:t>“</a:t>
            </a:r>
            <a:r>
              <a:rPr lang="en-US" altLang="ja-JP" sz="2400" b="1">
                <a:solidFill>
                  <a:srgbClr val="0070C0"/>
                </a:solidFill>
              </a:rPr>
              <a:t>0</a:t>
            </a:r>
            <a:r>
              <a:rPr lang="ja-JP" altLang="en-US" sz="2400" b="1">
                <a:solidFill>
                  <a:srgbClr val="0070C0"/>
                </a:solidFill>
                <a:latin typeface="Arial" panose="020B0604020202020204" pitchFamily="34" charset="0"/>
              </a:rPr>
              <a:t>”</a:t>
            </a:r>
            <a:r>
              <a:rPr lang="en-US" altLang="ja-JP" sz="2400" b="1">
                <a:solidFill>
                  <a:srgbClr val="0070C0"/>
                </a:solidFill>
              </a:rPr>
              <a:t>(zero). </a:t>
            </a:r>
            <a:r>
              <a:rPr lang="en-US" altLang="ja-JP" sz="2400"/>
              <a:t>  This changed greatly how mathematics could be used. </a:t>
            </a:r>
            <a:endParaRPr lang="en-US" altLang="en-US" sz="2400"/>
          </a:p>
        </p:txBody>
      </p:sp>
      <p:pic>
        <p:nvPicPr>
          <p:cNvPr id="46084" name="Picture 5">
            <a:extLst>
              <a:ext uri="{FF2B5EF4-FFF2-40B4-BE49-F238E27FC236}">
                <a16:creationId xmlns:a16="http://schemas.microsoft.com/office/drawing/2014/main" id="{49524C2B-4C5D-4710-A05E-D8264689C334}"/>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410200" y="1905000"/>
            <a:ext cx="2628900" cy="4495800"/>
          </a:xfrm>
        </p:spPr>
      </p:pic>
      <p:sp>
        <p:nvSpPr>
          <p:cNvPr id="46085" name="AutoShape 6">
            <a:hlinkClick r:id="" action="ppaction://hlinkshowjump?jump=nextslide" highlightClick="1"/>
            <a:extLst>
              <a:ext uri="{FF2B5EF4-FFF2-40B4-BE49-F238E27FC236}">
                <a16:creationId xmlns:a16="http://schemas.microsoft.com/office/drawing/2014/main" id="{EE99BEB1-7061-474F-A093-BC1DE5187BA0}"/>
              </a:ext>
            </a:extLst>
          </p:cNvPr>
          <p:cNvSpPr>
            <a:spLocks noChangeArrowheads="1"/>
          </p:cNvSpPr>
          <p:nvPr/>
        </p:nvSpPr>
        <p:spPr bwMode="auto">
          <a:xfrm>
            <a:off x="8001000" y="6096000"/>
            <a:ext cx="7620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6086" name="AutoShape 7">
            <a:hlinkClick r:id="" action="ppaction://hlinkshowjump?jump=previousslide" highlightClick="1"/>
            <a:extLst>
              <a:ext uri="{FF2B5EF4-FFF2-40B4-BE49-F238E27FC236}">
                <a16:creationId xmlns:a16="http://schemas.microsoft.com/office/drawing/2014/main" id="{AB1CD280-1A93-470D-9823-DB2406817A16}"/>
              </a:ext>
            </a:extLst>
          </p:cNvPr>
          <p:cNvSpPr>
            <a:spLocks noChangeArrowheads="1"/>
          </p:cNvSpPr>
          <p:nvPr/>
        </p:nvSpPr>
        <p:spPr bwMode="auto">
          <a:xfrm>
            <a:off x="533400" y="6096000"/>
            <a:ext cx="990600" cy="4572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36272D7-003B-4D96-9237-ECC976F4327C}"/>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7107" name="Rectangle 4">
            <a:extLst>
              <a:ext uri="{FF2B5EF4-FFF2-40B4-BE49-F238E27FC236}">
                <a16:creationId xmlns:a16="http://schemas.microsoft.com/office/drawing/2014/main" id="{12135765-5AF8-4D70-8E40-AC034045F64C}"/>
              </a:ext>
            </a:extLst>
          </p:cNvPr>
          <p:cNvSpPr>
            <a:spLocks noGrp="1" noChangeArrowheads="1"/>
          </p:cNvSpPr>
          <p:nvPr>
            <p:ph type="body" sz="half" idx="2"/>
          </p:nvPr>
        </p:nvSpPr>
        <p:spPr>
          <a:xfrm>
            <a:off x="4572000" y="2209800"/>
            <a:ext cx="3810000" cy="4114800"/>
          </a:xfrm>
        </p:spPr>
        <p:txBody>
          <a:bodyPr/>
          <a:lstStyle/>
          <a:p>
            <a:pPr eaLnBrk="1" hangingPunct="1"/>
            <a:r>
              <a:rPr lang="en-US" altLang="en-US" sz="2400"/>
              <a:t>Ancient India is also credited with inventing the magnetic compass.  Indians sailed the Indian Ocean in boats the were guided by a metal </a:t>
            </a:r>
            <a:r>
              <a:rPr lang="ja-JP" altLang="en-US" sz="2400">
                <a:latin typeface="Arial" panose="020B0604020202020204" pitchFamily="34" charset="0"/>
              </a:rPr>
              <a:t>“</a:t>
            </a:r>
            <a:r>
              <a:rPr lang="en-US" altLang="ja-JP" sz="2400"/>
              <a:t>fish</a:t>
            </a:r>
            <a:r>
              <a:rPr lang="ja-JP" altLang="en-US" sz="2400">
                <a:latin typeface="Arial" panose="020B0604020202020204" pitchFamily="34" charset="0"/>
              </a:rPr>
              <a:t>”</a:t>
            </a:r>
            <a:r>
              <a:rPr lang="en-US" altLang="ja-JP" sz="2400"/>
              <a:t> floating in oil.  The fish pointed north, acting as a compass for the boats. </a:t>
            </a:r>
            <a:endParaRPr lang="en-US" altLang="en-US" sz="2400"/>
          </a:p>
        </p:txBody>
      </p:sp>
      <p:pic>
        <p:nvPicPr>
          <p:cNvPr id="47108" name="Picture 9" descr="dd01352_">
            <a:extLst>
              <a:ext uri="{FF2B5EF4-FFF2-40B4-BE49-F238E27FC236}">
                <a16:creationId xmlns:a16="http://schemas.microsoft.com/office/drawing/2014/main" id="{C7B624F7-731B-4D9A-9A81-7B4CB982B66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203450"/>
            <a:ext cx="3810000" cy="3668713"/>
          </a:xfrm>
          <a:solidFill>
            <a:schemeClr val="accent2"/>
          </a:solidFill>
        </p:spPr>
      </p:pic>
      <p:sp>
        <p:nvSpPr>
          <p:cNvPr id="47109" name="AutoShape 10">
            <a:hlinkClick r:id="" action="ppaction://hlinkshowjump?jump=nextslide" highlightClick="1"/>
            <a:extLst>
              <a:ext uri="{FF2B5EF4-FFF2-40B4-BE49-F238E27FC236}">
                <a16:creationId xmlns:a16="http://schemas.microsoft.com/office/drawing/2014/main" id="{4CACD01B-8A1E-4F03-BB7C-FD042FE7117B}"/>
              </a:ext>
            </a:extLst>
          </p:cNvPr>
          <p:cNvSpPr>
            <a:spLocks noChangeArrowheads="1"/>
          </p:cNvSpPr>
          <p:nvPr/>
        </p:nvSpPr>
        <p:spPr bwMode="auto">
          <a:xfrm>
            <a:off x="7848600" y="5943600"/>
            <a:ext cx="838200" cy="533400"/>
          </a:xfrm>
          <a:prstGeom prst="actionButtonForwardNext">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7110" name="AutoShape 11">
            <a:hlinkClick r:id="" action="ppaction://hlinkshowjump?jump=previousslide" highlightClick="1"/>
            <a:extLst>
              <a:ext uri="{FF2B5EF4-FFF2-40B4-BE49-F238E27FC236}">
                <a16:creationId xmlns:a16="http://schemas.microsoft.com/office/drawing/2014/main" id="{6A118088-0AA1-441A-9CF1-1BF462046AEB}"/>
              </a:ext>
            </a:extLst>
          </p:cNvPr>
          <p:cNvSpPr>
            <a:spLocks noChangeArrowheads="1"/>
          </p:cNvSpPr>
          <p:nvPr/>
        </p:nvSpPr>
        <p:spPr bwMode="auto">
          <a:xfrm>
            <a:off x="304800" y="6019800"/>
            <a:ext cx="838200" cy="533400"/>
          </a:xfrm>
          <a:prstGeom prst="actionButtonBackPrevious">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descr="Stationery">
            <a:extLst>
              <a:ext uri="{FF2B5EF4-FFF2-40B4-BE49-F238E27FC236}">
                <a16:creationId xmlns:a16="http://schemas.microsoft.com/office/drawing/2014/main" id="{EA2406F6-5812-4926-81A6-0F699ADC2190}"/>
              </a:ext>
            </a:extLst>
          </p:cNvPr>
          <p:cNvSpPr>
            <a:spLocks noGrp="1" noChangeArrowheads="1"/>
          </p:cNvSpPr>
          <p:nvPr>
            <p:ph type="title"/>
          </p:nvPr>
        </p:nvSpPr>
        <p:spPr>
          <a:blipFill dpi="0" rotWithShape="0">
            <a:blip r:embed="rId3"/>
            <a:srcRect/>
            <a:tile tx="0" ty="0" sx="100000" sy="100000" flip="none" algn="tl"/>
          </a:blipFill>
        </p:spPr>
        <p:txBody>
          <a:bodyPr/>
          <a:lstStyle/>
          <a:p>
            <a:pPr eaLnBrk="1" hangingPunct="1"/>
            <a:r>
              <a:rPr lang="en-US" altLang="en-US">
                <a:solidFill>
                  <a:srgbClr val="FF9933"/>
                </a:solidFill>
              </a:rPr>
              <a:t>Ancient India</a:t>
            </a:r>
          </a:p>
        </p:txBody>
      </p:sp>
      <p:sp>
        <p:nvSpPr>
          <p:cNvPr id="48131" name="Text Box 3">
            <a:extLst>
              <a:ext uri="{FF2B5EF4-FFF2-40B4-BE49-F238E27FC236}">
                <a16:creationId xmlns:a16="http://schemas.microsoft.com/office/drawing/2014/main" id="{25EB16EE-FACA-4AB5-AF16-A1115DAF49D0}"/>
              </a:ext>
            </a:extLst>
          </p:cNvPr>
          <p:cNvSpPr txBox="1">
            <a:spLocks noChangeArrowheads="1"/>
          </p:cNvSpPr>
          <p:nvPr/>
        </p:nvSpPr>
        <p:spPr bwMode="auto">
          <a:xfrm>
            <a:off x="685800" y="2209800"/>
            <a:ext cx="76962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FF9933"/>
                </a:solidFill>
              </a:rPr>
              <a:t>Ancient India brought inventions, ideas, philosophies and social and cultural traditions that have spread throughout many of the world</a:t>
            </a:r>
            <a:r>
              <a:rPr lang="ja-JP" altLang="en-US" sz="3200">
                <a:solidFill>
                  <a:srgbClr val="FF9933"/>
                </a:solidFill>
                <a:latin typeface="Arial" panose="020B0604020202020204" pitchFamily="34" charset="0"/>
              </a:rPr>
              <a:t>’</a:t>
            </a:r>
            <a:r>
              <a:rPr lang="en-US" altLang="ja-JP" sz="3200">
                <a:solidFill>
                  <a:srgbClr val="FF9933"/>
                </a:solidFill>
              </a:rPr>
              <a:t>s cultures.  This huge subcontinent with its rich and varied history was certainly one of the greatest early civilizations in the world.</a:t>
            </a:r>
            <a:r>
              <a:rPr lang="en-US" altLang="ja-JP" sz="3200"/>
              <a:t>  </a:t>
            </a:r>
            <a:endParaRPr lang="en-US" altLang="en-US" sz="3200"/>
          </a:p>
        </p:txBody>
      </p:sp>
      <p:sp>
        <p:nvSpPr>
          <p:cNvPr id="48132" name="AutoShape 4">
            <a:hlinkClick r:id="" action="ppaction://hlinkshowjump?jump=previousslide" highlightClick="1"/>
            <a:extLst>
              <a:ext uri="{FF2B5EF4-FFF2-40B4-BE49-F238E27FC236}">
                <a16:creationId xmlns:a16="http://schemas.microsoft.com/office/drawing/2014/main" id="{398A010E-A482-4970-9913-481DA26FB30C}"/>
              </a:ext>
            </a:extLst>
          </p:cNvPr>
          <p:cNvSpPr>
            <a:spLocks noChangeArrowheads="1"/>
          </p:cNvSpPr>
          <p:nvPr/>
        </p:nvSpPr>
        <p:spPr bwMode="auto">
          <a:xfrm>
            <a:off x="990600" y="59436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289D0B9-B842-4CA5-BC56-05988F0E31C0}"/>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FA613C0A-19FF-453A-A0E7-01736EA11193}"/>
              </a:ext>
            </a:extLst>
          </p:cNvPr>
          <p:cNvSpPr>
            <a:spLocks noGrp="1"/>
          </p:cNvSpPr>
          <p:nvPr>
            <p:ph idx="1"/>
          </p:nvPr>
        </p:nvSpPr>
        <p:spPr>
          <a:xfrm>
            <a:off x="-107950" y="1862138"/>
            <a:ext cx="9048750" cy="4521200"/>
          </a:xfrm>
        </p:spPr>
        <p:txBody>
          <a:bodyPr/>
          <a:lstStyle/>
          <a:p>
            <a:pPr marL="808038" lvl="1" indent="-457200">
              <a:buFontTx/>
              <a:buNone/>
            </a:pPr>
            <a:r>
              <a:rPr lang="en-US" altLang="en-US" sz="2000" b="1" u="sng">
                <a:solidFill>
                  <a:srgbClr val="FF0000"/>
                </a:solidFill>
              </a:rPr>
              <a:t>Ganges</a:t>
            </a:r>
            <a:r>
              <a:rPr lang="en-US" altLang="en-US" sz="2000" b="1">
                <a:solidFill>
                  <a:srgbClr val="FF0000"/>
                </a:solidFill>
              </a:rPr>
              <a:t> </a:t>
            </a:r>
            <a:r>
              <a:rPr lang="en-US" altLang="en-US" sz="2000"/>
              <a:t>River</a:t>
            </a:r>
          </a:p>
          <a:p>
            <a:pPr marL="979488" lvl="2" indent="-400050">
              <a:buFontTx/>
              <a:buNone/>
            </a:pPr>
            <a:r>
              <a:rPr lang="en-US" altLang="en-US"/>
              <a:t>The Ganges flows from the </a:t>
            </a:r>
            <a:r>
              <a:rPr lang="en-US" altLang="en-US" b="1" u="sng">
                <a:solidFill>
                  <a:srgbClr val="3366FF"/>
                </a:solidFill>
              </a:rPr>
              <a:t>Himalayas</a:t>
            </a:r>
            <a:r>
              <a:rPr lang="en-US" altLang="en-US"/>
              <a:t> and flows across </a:t>
            </a:r>
            <a:r>
              <a:rPr lang="en-US" altLang="en-US" b="1" u="sng">
                <a:solidFill>
                  <a:srgbClr val="3366FF"/>
                </a:solidFill>
              </a:rPr>
              <a:t>northern</a:t>
            </a:r>
            <a:r>
              <a:rPr lang="en-US" altLang="en-US"/>
              <a:t> India</a:t>
            </a:r>
          </a:p>
          <a:p>
            <a:pPr marL="979488" lvl="2" indent="-400050">
              <a:buFontTx/>
              <a:buNone/>
            </a:pPr>
            <a:r>
              <a:rPr lang="en-US" altLang="en-US"/>
              <a:t>It joins the </a:t>
            </a:r>
            <a:r>
              <a:rPr lang="en-US" altLang="en-US" b="1" u="sng">
                <a:solidFill>
                  <a:srgbClr val="3366FF"/>
                </a:solidFill>
              </a:rPr>
              <a:t>Brahmaputra</a:t>
            </a:r>
            <a:r>
              <a:rPr lang="en-US" altLang="en-US"/>
              <a:t> River as it flows into the </a:t>
            </a:r>
            <a:r>
              <a:rPr lang="en-US" altLang="en-US" b="1">
                <a:solidFill>
                  <a:srgbClr val="FF0000"/>
                </a:solidFill>
              </a:rPr>
              <a:t>Bay of </a:t>
            </a:r>
            <a:r>
              <a:rPr lang="en-US" altLang="en-US" b="1" u="sng">
                <a:solidFill>
                  <a:srgbClr val="FF0000"/>
                </a:solidFill>
              </a:rPr>
              <a:t>Bengal</a:t>
            </a:r>
          </a:p>
          <a:p>
            <a:endParaRPr lang="en-US" altLang="en-US"/>
          </a:p>
        </p:txBody>
      </p:sp>
      <p:pic>
        <p:nvPicPr>
          <p:cNvPr id="18436" name="Picture 3">
            <a:extLst>
              <a:ext uri="{FF2B5EF4-FFF2-40B4-BE49-F238E27FC236}">
                <a16:creationId xmlns:a16="http://schemas.microsoft.com/office/drawing/2014/main" id="{235B42A1-DA73-46DA-8F93-3D82E8569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3886200"/>
            <a:ext cx="41878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a:extLst>
              <a:ext uri="{FF2B5EF4-FFF2-40B4-BE49-F238E27FC236}">
                <a16:creationId xmlns:a16="http://schemas.microsoft.com/office/drawing/2014/main" id="{D9574ADD-4AC2-4A8C-9C5C-FD57A051EC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63" y="3886200"/>
            <a:ext cx="4265612"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68574BC-D583-42D2-BBA7-62F6ADE58277}"/>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228CEF9C-8C91-4B37-B06E-1B0FC4416AE1}"/>
              </a:ext>
            </a:extLst>
          </p:cNvPr>
          <p:cNvSpPr>
            <a:spLocks noGrp="1"/>
          </p:cNvSpPr>
          <p:nvPr>
            <p:ph idx="1"/>
          </p:nvPr>
        </p:nvSpPr>
        <p:spPr>
          <a:xfrm>
            <a:off x="203200" y="1295400"/>
            <a:ext cx="8940800" cy="4521200"/>
          </a:xfrm>
        </p:spPr>
        <p:txBody>
          <a:bodyPr/>
          <a:lstStyle/>
          <a:p>
            <a:pPr marL="808038" lvl="1" indent="-457200">
              <a:buFontTx/>
              <a:buNone/>
            </a:pPr>
            <a:r>
              <a:rPr lang="en-US" altLang="en-US" sz="2000"/>
              <a:t>Seasonal winds called </a:t>
            </a:r>
            <a:r>
              <a:rPr lang="en-US" altLang="en-US" sz="2000" b="1">
                <a:solidFill>
                  <a:srgbClr val="FF0000"/>
                </a:solidFill>
              </a:rPr>
              <a:t>monsoons</a:t>
            </a:r>
            <a:r>
              <a:rPr lang="en-US" altLang="en-US" sz="2000"/>
              <a:t> dominate India’s climate</a:t>
            </a:r>
          </a:p>
          <a:p>
            <a:pPr marL="808038" lvl="1" indent="-457200">
              <a:buFontTx/>
              <a:buNone/>
            </a:pPr>
            <a:r>
              <a:rPr lang="en-US" altLang="en-US" sz="2000"/>
              <a:t>Environmental challenges</a:t>
            </a:r>
          </a:p>
          <a:p>
            <a:pPr marL="1093788" lvl="2" indent="-514350">
              <a:buFontTx/>
              <a:buNone/>
            </a:pPr>
            <a:r>
              <a:rPr lang="en-US" altLang="en-US" sz="1900" b="1" u="sng">
                <a:solidFill>
                  <a:srgbClr val="3366FF"/>
                </a:solidFill>
              </a:rPr>
              <a:t>Yearly floods</a:t>
            </a:r>
            <a:r>
              <a:rPr lang="en-US" altLang="en-US" sz="1900"/>
              <a:t>- unpredictable (remember the Nile River in Egypt?)</a:t>
            </a:r>
          </a:p>
          <a:p>
            <a:pPr marL="1093788" lvl="2" indent="-514350">
              <a:buFontTx/>
              <a:buNone/>
            </a:pPr>
            <a:r>
              <a:rPr lang="en-US" altLang="en-US" sz="1900"/>
              <a:t>The rivers sometimes </a:t>
            </a:r>
            <a:r>
              <a:rPr lang="en-US" altLang="en-US" sz="1900" b="1" u="sng">
                <a:solidFill>
                  <a:srgbClr val="3366FF"/>
                </a:solidFill>
              </a:rPr>
              <a:t>change course</a:t>
            </a:r>
          </a:p>
          <a:p>
            <a:pPr marL="1093788" lvl="2" indent="-514350">
              <a:buFontTx/>
              <a:buNone/>
            </a:pPr>
            <a:r>
              <a:rPr lang="en-US" altLang="en-US" sz="1900"/>
              <a:t>Monsoons brought unpredictable cycles of </a:t>
            </a:r>
            <a:r>
              <a:rPr lang="en-US" altLang="en-US" sz="1900" b="1" u="sng">
                <a:solidFill>
                  <a:srgbClr val="3366FF"/>
                </a:solidFill>
              </a:rPr>
              <a:t>wet</a:t>
            </a:r>
            <a:r>
              <a:rPr lang="en-US" altLang="en-US" sz="1900"/>
              <a:t> and </a:t>
            </a:r>
            <a:r>
              <a:rPr lang="en-US" altLang="en-US" sz="1900" b="1" u="sng">
                <a:solidFill>
                  <a:srgbClr val="3366FF"/>
                </a:solidFill>
              </a:rPr>
              <a:t>dry</a:t>
            </a:r>
            <a:r>
              <a:rPr lang="en-US" altLang="en-US" sz="1900"/>
              <a:t> seasons</a:t>
            </a:r>
          </a:p>
          <a:p>
            <a:endParaRPr lang="en-US" altLang="en-US"/>
          </a:p>
        </p:txBody>
      </p:sp>
      <p:pic>
        <p:nvPicPr>
          <p:cNvPr id="19460" name="Picture 3">
            <a:extLst>
              <a:ext uri="{FF2B5EF4-FFF2-40B4-BE49-F238E27FC236}">
                <a16:creationId xmlns:a16="http://schemas.microsoft.com/office/drawing/2014/main" id="{95713E84-96F6-49B6-BEA4-18DA544FB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31242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a:extLst>
              <a:ext uri="{FF2B5EF4-FFF2-40B4-BE49-F238E27FC236}">
                <a16:creationId xmlns:a16="http://schemas.microsoft.com/office/drawing/2014/main" id="{255101EA-7239-4A71-8D2E-FA90E8F5F4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200400"/>
            <a:ext cx="44386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5BA59B1-DCD1-404A-97F7-56BC23B12269}"/>
              </a:ext>
            </a:extLst>
          </p:cNvPr>
          <p:cNvSpPr>
            <a:spLocks noGrp="1" noChangeArrowheads="1"/>
          </p:cNvSpPr>
          <p:nvPr>
            <p:ph type="title"/>
          </p:nvPr>
        </p:nvSpPr>
        <p:spPr/>
        <p:txBody>
          <a:bodyPr/>
          <a:lstStyle/>
          <a:p>
            <a:pPr eaLnBrk="1" hangingPunct="1"/>
            <a:r>
              <a:rPr lang="en-US" altLang="en-US"/>
              <a:t>The Indus Valley Culture</a:t>
            </a:r>
          </a:p>
        </p:txBody>
      </p:sp>
      <p:sp>
        <p:nvSpPr>
          <p:cNvPr id="20483" name="Rectangle 4">
            <a:extLst>
              <a:ext uri="{FF2B5EF4-FFF2-40B4-BE49-F238E27FC236}">
                <a16:creationId xmlns:a16="http://schemas.microsoft.com/office/drawing/2014/main" id="{19C824D4-5B14-44DE-B829-9CEFCCAF044C}"/>
              </a:ext>
            </a:extLst>
          </p:cNvPr>
          <p:cNvSpPr>
            <a:spLocks noGrp="1" noChangeArrowheads="1"/>
          </p:cNvSpPr>
          <p:nvPr>
            <p:ph type="body" sz="half" idx="2"/>
          </p:nvPr>
        </p:nvSpPr>
        <p:spPr>
          <a:xfrm>
            <a:off x="4648200" y="1981200"/>
            <a:ext cx="4191000" cy="4114800"/>
          </a:xfrm>
        </p:spPr>
        <p:txBody>
          <a:bodyPr/>
          <a:lstStyle/>
          <a:p>
            <a:pPr eaLnBrk="1" hangingPunct="1"/>
            <a:r>
              <a:rPr lang="en-US" altLang="en-US" sz="2400"/>
              <a:t>The people of the Indus Valley were mostly peaceful farmers. They built large cities with ordered streets and bricks made all the same size. This indicates they had a strong central government. This statue is probably a priest or king.</a:t>
            </a:r>
          </a:p>
        </p:txBody>
      </p:sp>
      <p:sp>
        <p:nvSpPr>
          <p:cNvPr id="20484" name="AutoShape 6" descr="pk">
            <a:extLst>
              <a:ext uri="{FF2B5EF4-FFF2-40B4-BE49-F238E27FC236}">
                <a16:creationId xmlns:a16="http://schemas.microsoft.com/office/drawing/2014/main" id="{25AA329C-31C2-4918-B5EC-46823BA5ED63}"/>
              </a:ext>
            </a:extLst>
          </p:cNvPr>
          <p:cNvSpPr>
            <a:spLocks noChangeAspect="1" noChangeArrowheads="1"/>
          </p:cNvSpPr>
          <p:nvPr/>
        </p:nvSpPr>
        <p:spPr bwMode="auto">
          <a:xfrm>
            <a:off x="2921000" y="652463"/>
            <a:ext cx="3303588"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20485" name="Picture 7">
            <a:extLst>
              <a:ext uri="{FF2B5EF4-FFF2-40B4-BE49-F238E27FC236}">
                <a16:creationId xmlns:a16="http://schemas.microsoft.com/office/drawing/2014/main" id="{9FC8262F-9CA5-4A34-8971-F82C782D9AF0}"/>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366838" y="1981200"/>
            <a:ext cx="2446337" cy="4114800"/>
          </a:xfrm>
        </p:spPr>
      </p:pic>
      <p:sp>
        <p:nvSpPr>
          <p:cNvPr id="20486" name="AutoShape 8">
            <a:hlinkClick r:id="" action="ppaction://hlinkshowjump?jump=nextslide" highlightClick="1"/>
            <a:extLst>
              <a:ext uri="{FF2B5EF4-FFF2-40B4-BE49-F238E27FC236}">
                <a16:creationId xmlns:a16="http://schemas.microsoft.com/office/drawing/2014/main" id="{4E516029-2E32-44B0-8E3B-4D15755B5FB3}"/>
              </a:ext>
            </a:extLst>
          </p:cNvPr>
          <p:cNvSpPr>
            <a:spLocks noChangeArrowheads="1"/>
          </p:cNvSpPr>
          <p:nvPr/>
        </p:nvSpPr>
        <p:spPr bwMode="auto">
          <a:xfrm>
            <a:off x="8077200" y="6400800"/>
            <a:ext cx="7620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0487" name="AutoShape 9">
            <a:hlinkClick r:id="" action="ppaction://hlinkshowjump?jump=previousslide" highlightClick="1"/>
            <a:extLst>
              <a:ext uri="{FF2B5EF4-FFF2-40B4-BE49-F238E27FC236}">
                <a16:creationId xmlns:a16="http://schemas.microsoft.com/office/drawing/2014/main" id="{14740A66-731D-4D4C-99FE-36261A776F2B}"/>
              </a:ext>
            </a:extLst>
          </p:cNvPr>
          <p:cNvSpPr>
            <a:spLocks noChangeArrowheads="1"/>
          </p:cNvSpPr>
          <p:nvPr/>
        </p:nvSpPr>
        <p:spPr bwMode="auto">
          <a:xfrm>
            <a:off x="4800600" y="64008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B6E9F2D-A42F-4641-8B76-672DD1B1E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971800"/>
            <a:ext cx="3267075"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a:extLst>
              <a:ext uri="{FF2B5EF4-FFF2-40B4-BE49-F238E27FC236}">
                <a16:creationId xmlns:a16="http://schemas.microsoft.com/office/drawing/2014/main" id="{4E073211-913C-4B79-8F24-57D533B7BA8F}"/>
              </a:ext>
            </a:extLst>
          </p:cNvPr>
          <p:cNvSpPr txBox="1">
            <a:spLocks noChangeArrowheads="1"/>
          </p:cNvSpPr>
          <p:nvPr/>
        </p:nvSpPr>
        <p:spPr bwMode="auto">
          <a:xfrm>
            <a:off x="533400" y="533400"/>
            <a:ext cx="7620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Indus Valley people had an advanced civilization with large cities, running water and sewer systems.  They built walls around their cities which indicated that they might have had to defend themselves against other people.  We do not know a lot about them because we cannot yet read their writing.</a:t>
            </a:r>
          </a:p>
        </p:txBody>
      </p:sp>
      <p:sp>
        <p:nvSpPr>
          <p:cNvPr id="21508" name="Text Box 4">
            <a:extLst>
              <a:ext uri="{FF2B5EF4-FFF2-40B4-BE49-F238E27FC236}">
                <a16:creationId xmlns:a16="http://schemas.microsoft.com/office/drawing/2014/main" id="{D1B08319-AC56-44E0-B4D5-35B5FC8D1367}"/>
              </a:ext>
            </a:extLst>
          </p:cNvPr>
          <p:cNvSpPr txBox="1">
            <a:spLocks noChangeArrowheads="1"/>
          </p:cNvSpPr>
          <p:nvPr/>
        </p:nvSpPr>
        <p:spPr bwMode="auto">
          <a:xfrm>
            <a:off x="685800" y="3048000"/>
            <a:ext cx="4191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picture at the right shows an example of Indus Valley writing. </a:t>
            </a:r>
            <a:r>
              <a:rPr lang="en-US" altLang="en-US" sz="2400" b="1">
                <a:solidFill>
                  <a:srgbClr val="FF0000"/>
                </a:solidFill>
              </a:rPr>
              <a:t>Linguists</a:t>
            </a:r>
            <a:r>
              <a:rPr lang="en-US" altLang="en-US" sz="2400"/>
              <a:t> are still trying to decipher the language.  We know they traded with the people of  Mesopotamia and Egypt so perhaps those people knew how to read and speak this language!</a:t>
            </a:r>
          </a:p>
        </p:txBody>
      </p:sp>
      <p:sp>
        <p:nvSpPr>
          <p:cNvPr id="21509" name="AutoShape 5">
            <a:hlinkClick r:id="" action="ppaction://hlinkshowjump?jump=nextslide" highlightClick="1"/>
            <a:extLst>
              <a:ext uri="{FF2B5EF4-FFF2-40B4-BE49-F238E27FC236}">
                <a16:creationId xmlns:a16="http://schemas.microsoft.com/office/drawing/2014/main" id="{31EABDC9-1C41-43B4-A84B-07D337B0C1E7}"/>
              </a:ext>
            </a:extLst>
          </p:cNvPr>
          <p:cNvSpPr>
            <a:spLocks noChangeArrowheads="1"/>
          </p:cNvSpPr>
          <p:nvPr/>
        </p:nvSpPr>
        <p:spPr bwMode="auto">
          <a:xfrm>
            <a:off x="7924800" y="6096000"/>
            <a:ext cx="6858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1510" name="AutoShape 6">
            <a:hlinkClick r:id="" action="ppaction://hlinkshowjump?jump=previousslide" highlightClick="1"/>
            <a:extLst>
              <a:ext uri="{FF2B5EF4-FFF2-40B4-BE49-F238E27FC236}">
                <a16:creationId xmlns:a16="http://schemas.microsoft.com/office/drawing/2014/main" id="{31CF4C54-A408-482E-B912-29FEF0F59692}"/>
              </a:ext>
            </a:extLst>
          </p:cNvPr>
          <p:cNvSpPr>
            <a:spLocks noChangeArrowheads="1"/>
          </p:cNvSpPr>
          <p:nvPr/>
        </p:nvSpPr>
        <p:spPr bwMode="auto">
          <a:xfrm>
            <a:off x="5181600" y="6172200"/>
            <a:ext cx="8382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E8DBBE2-5B24-48C7-80CC-B2705A6E9622}"/>
              </a:ext>
            </a:extLst>
          </p:cNvPr>
          <p:cNvSpPr>
            <a:spLocks noGrp="1" noChangeArrowheads="1"/>
          </p:cNvSpPr>
          <p:nvPr>
            <p:ph type="title"/>
          </p:nvPr>
        </p:nvSpPr>
        <p:spPr/>
        <p:txBody>
          <a:bodyPr/>
          <a:lstStyle/>
          <a:p>
            <a:pPr eaLnBrk="1" hangingPunct="1"/>
            <a:r>
              <a:rPr lang="en-US" altLang="en-US"/>
              <a:t>Indus Valley Script</a:t>
            </a:r>
          </a:p>
        </p:txBody>
      </p:sp>
      <p:sp>
        <p:nvSpPr>
          <p:cNvPr id="22531" name="Rectangle 4">
            <a:extLst>
              <a:ext uri="{FF2B5EF4-FFF2-40B4-BE49-F238E27FC236}">
                <a16:creationId xmlns:a16="http://schemas.microsoft.com/office/drawing/2014/main" id="{25ADB548-EB2A-4484-9D69-7565052D86BC}"/>
              </a:ext>
            </a:extLst>
          </p:cNvPr>
          <p:cNvSpPr>
            <a:spLocks noGrp="1" noChangeArrowheads="1"/>
          </p:cNvSpPr>
          <p:nvPr>
            <p:ph type="body" sz="half" idx="2"/>
          </p:nvPr>
        </p:nvSpPr>
        <p:spPr/>
        <p:txBody>
          <a:bodyPr/>
          <a:lstStyle/>
          <a:p>
            <a:pPr eaLnBrk="1" hangingPunct="1"/>
            <a:r>
              <a:rPr lang="en-US" altLang="en-US" sz="2800"/>
              <a:t>Here are several examples of Indus Valley writing.  It is believed that the Indus Valley people may have also written on palm leaves or cloth but no evidence of this has survived. </a:t>
            </a:r>
          </a:p>
        </p:txBody>
      </p:sp>
      <p:pic>
        <p:nvPicPr>
          <p:cNvPr id="22532" name="Picture 5">
            <a:extLst>
              <a:ext uri="{FF2B5EF4-FFF2-40B4-BE49-F238E27FC236}">
                <a16:creationId xmlns:a16="http://schemas.microsoft.com/office/drawing/2014/main" id="{13CA6D33-DD4B-46E1-8830-040D665B3B3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p:pic>
      <p:sp>
        <p:nvSpPr>
          <p:cNvPr id="22533" name="AutoShape 6">
            <a:hlinkClick r:id="" action="ppaction://hlinkshowjump?jump=nextslide" highlightClick="1"/>
            <a:extLst>
              <a:ext uri="{FF2B5EF4-FFF2-40B4-BE49-F238E27FC236}">
                <a16:creationId xmlns:a16="http://schemas.microsoft.com/office/drawing/2014/main" id="{7CC54D22-7240-463B-ADE4-8CFB347710EB}"/>
              </a:ext>
            </a:extLst>
          </p:cNvPr>
          <p:cNvSpPr>
            <a:spLocks noChangeArrowheads="1"/>
          </p:cNvSpPr>
          <p:nvPr/>
        </p:nvSpPr>
        <p:spPr bwMode="auto">
          <a:xfrm>
            <a:off x="7924800" y="6096000"/>
            <a:ext cx="6858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2534" name="AutoShape 7">
            <a:hlinkClick r:id="" action="ppaction://hlinkshowjump?jump=previousslide" highlightClick="1"/>
            <a:extLst>
              <a:ext uri="{FF2B5EF4-FFF2-40B4-BE49-F238E27FC236}">
                <a16:creationId xmlns:a16="http://schemas.microsoft.com/office/drawing/2014/main" id="{DB105D41-3B3E-4780-8763-84AAA9B0D5F8}"/>
              </a:ext>
            </a:extLst>
          </p:cNvPr>
          <p:cNvSpPr>
            <a:spLocks noChangeArrowheads="1"/>
          </p:cNvSpPr>
          <p:nvPr/>
        </p:nvSpPr>
        <p:spPr bwMode="auto">
          <a:xfrm>
            <a:off x="5029200" y="61722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6E59E5A9-25D1-4147-A34C-3BB8F31CE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09600"/>
            <a:ext cx="54864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3">
            <a:extLst>
              <a:ext uri="{FF2B5EF4-FFF2-40B4-BE49-F238E27FC236}">
                <a16:creationId xmlns:a16="http://schemas.microsoft.com/office/drawing/2014/main" id="{BD074C1C-AFB6-445F-A9F0-B6A5197E467F}"/>
              </a:ext>
            </a:extLst>
          </p:cNvPr>
          <p:cNvSpPr txBox="1">
            <a:spLocks noChangeArrowheads="1"/>
          </p:cNvSpPr>
          <p:nvPr/>
        </p:nvSpPr>
        <p:spPr bwMode="auto">
          <a:xfrm>
            <a:off x="685800" y="4572000"/>
            <a:ext cx="784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This is a photograph of </a:t>
            </a:r>
            <a:r>
              <a:rPr lang="ja-JP" altLang="en-US" sz="2400">
                <a:latin typeface="Arial" panose="020B0604020202020204" pitchFamily="34" charset="0"/>
              </a:rPr>
              <a:t>“</a:t>
            </a:r>
            <a:r>
              <a:rPr lang="en-US" altLang="ja-JP" sz="2400"/>
              <a:t>The Great Bath</a:t>
            </a:r>
            <a:r>
              <a:rPr lang="ja-JP" altLang="en-US" sz="2400">
                <a:latin typeface="Arial" panose="020B0604020202020204" pitchFamily="34" charset="0"/>
              </a:rPr>
              <a:t>”</a:t>
            </a:r>
            <a:r>
              <a:rPr lang="en-US" altLang="ja-JP" sz="2400"/>
              <a:t> at Mohenjo Daro.  This is one of the earliest examples of a public bath or water storage system found in the world.  The Indus Valley people were great architects and city planners. </a:t>
            </a:r>
            <a:endParaRPr lang="en-US" altLang="en-US" sz="2400"/>
          </a:p>
        </p:txBody>
      </p:sp>
      <p:sp>
        <p:nvSpPr>
          <p:cNvPr id="23556" name="AutoShape 4">
            <a:hlinkClick r:id="" action="ppaction://hlinkshowjump?jump=nextslide" highlightClick="1"/>
            <a:extLst>
              <a:ext uri="{FF2B5EF4-FFF2-40B4-BE49-F238E27FC236}">
                <a16:creationId xmlns:a16="http://schemas.microsoft.com/office/drawing/2014/main" id="{D396C7DF-5D12-4C5D-A1C8-BE35AF41D173}"/>
              </a:ext>
            </a:extLst>
          </p:cNvPr>
          <p:cNvSpPr>
            <a:spLocks noChangeArrowheads="1"/>
          </p:cNvSpPr>
          <p:nvPr/>
        </p:nvSpPr>
        <p:spPr bwMode="auto">
          <a:xfrm>
            <a:off x="7162800" y="8382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3557" name="AutoShape 5">
            <a:hlinkClick r:id="" action="ppaction://hlinkshowjump?jump=previousslide" highlightClick="1"/>
            <a:extLst>
              <a:ext uri="{FF2B5EF4-FFF2-40B4-BE49-F238E27FC236}">
                <a16:creationId xmlns:a16="http://schemas.microsoft.com/office/drawing/2014/main" id="{EB295BB4-88BE-4CA8-A72F-7C24B7965BDE}"/>
              </a:ext>
            </a:extLst>
          </p:cNvPr>
          <p:cNvSpPr>
            <a:spLocks noChangeArrowheads="1"/>
          </p:cNvSpPr>
          <p:nvPr/>
        </p:nvSpPr>
        <p:spPr bwMode="auto">
          <a:xfrm>
            <a:off x="7239000" y="19812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63C3EF55DC24284ACEF8BF50AE43F" ma:contentTypeVersion="0" ma:contentTypeDescription="Create a new document." ma:contentTypeScope="" ma:versionID="f0fcc8e7610234900df84175986d3252">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7F6333-1395-4D1A-A165-7C3107B6F834}"/>
</file>

<file path=customXml/itemProps2.xml><?xml version="1.0" encoding="utf-8"?>
<ds:datastoreItem xmlns:ds="http://schemas.openxmlformats.org/officeDocument/2006/customXml" ds:itemID="{1E8EBB73-344C-4421-BD25-092F397A2205}"/>
</file>

<file path=customXml/itemProps3.xml><?xml version="1.0" encoding="utf-8"?>
<ds:datastoreItem xmlns:ds="http://schemas.openxmlformats.org/officeDocument/2006/customXml" ds:itemID="{E7B36ED9-1C0C-48A8-BEEB-7CD1695DA1C1}"/>
</file>

<file path=docProps/app.xml><?xml version="1.0" encoding="utf-8"?>
<Properties xmlns="http://schemas.openxmlformats.org/officeDocument/2006/extended-properties" xmlns:vt="http://schemas.openxmlformats.org/officeDocument/2006/docPropsVTypes">
  <TotalTime>725</TotalTime>
  <Words>1834</Words>
  <Application>Microsoft Office PowerPoint</Application>
  <PresentationFormat>On-screen Show (4:3)</PresentationFormat>
  <Paragraphs>94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Default Design</vt:lpstr>
      <vt:lpstr>PowerPoint Presentation</vt:lpstr>
      <vt:lpstr>Geography of India</vt:lpstr>
      <vt:lpstr>Indus Valley</vt:lpstr>
      <vt:lpstr>Geography &amp; Early Civilization</vt:lpstr>
      <vt:lpstr>Geography &amp; Early Civilization</vt:lpstr>
      <vt:lpstr>The Indus Valley Culture</vt:lpstr>
      <vt:lpstr>PowerPoint Presentation</vt:lpstr>
      <vt:lpstr>Indus Valley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Hinduism</vt:lpstr>
      <vt:lpstr>Hindu Trinity</vt:lpstr>
      <vt:lpstr>Reincarnation</vt:lpstr>
      <vt:lpstr>Caste System</vt:lpstr>
      <vt:lpstr>Caste System</vt:lpstr>
      <vt:lpstr>Caste System</vt:lpstr>
      <vt:lpstr>Caste System</vt:lpstr>
      <vt:lpstr>Caste System</vt:lpstr>
      <vt:lpstr>Caste System</vt:lpstr>
      <vt:lpstr>      Siddharta Gautama</vt:lpstr>
      <vt:lpstr>The Maurya Empire</vt:lpstr>
      <vt:lpstr>Ashoka</vt:lpstr>
      <vt:lpstr>The Gupta Empire</vt:lpstr>
      <vt:lpstr>Contributions</vt:lpstr>
      <vt:lpstr>Contributions</vt:lpstr>
      <vt:lpstr>Contributions</vt:lpstr>
      <vt:lpstr>Contributions</vt:lpstr>
      <vt:lpstr>Ancient India</vt:lpstr>
    </vt:vector>
  </TitlesOfParts>
  <Company>College Bookstore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Horrocks</dc:creator>
  <cp:lastModifiedBy>Teacher</cp:lastModifiedBy>
  <cp:revision>89</cp:revision>
  <dcterms:created xsi:type="dcterms:W3CDTF">1999-11-24T21:49:09Z</dcterms:created>
  <dcterms:modified xsi:type="dcterms:W3CDTF">2022-01-24T03:28:36Z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0x010100B9963C3EF55DC24284ACEF8BF50AE43F</vt:lpwstr>
  </property>
</Properties>
</file>